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84" r:id="rId4"/>
  </p:sldMasterIdLst>
  <p:notesMasterIdLst>
    <p:notesMasterId r:id="rId7"/>
  </p:notesMasterIdLst>
  <p:sldIdLst>
    <p:sldId id="304" r:id="rId5"/>
    <p:sldId id="258" r:id="rId6"/>
    <p:sldId id="306" r:id="rId8"/>
    <p:sldId id="270" r:id="rId9"/>
    <p:sldId id="346" r:id="rId10"/>
    <p:sldId id="274" r:id="rId11"/>
    <p:sldId id="347" r:id="rId12"/>
    <p:sldId id="329" r:id="rId13"/>
    <p:sldId id="277" r:id="rId14"/>
    <p:sldId id="350" r:id="rId15"/>
    <p:sldId id="330" r:id="rId16"/>
    <p:sldId id="375" r:id="rId17"/>
    <p:sldId id="376" r:id="rId18"/>
    <p:sldId id="293" r:id="rId19"/>
    <p:sldId id="377" r:id="rId20"/>
    <p:sldId id="379" r:id="rId21"/>
    <p:sldId id="378" r:id="rId22"/>
    <p:sldId id="28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45C"/>
    <a:srgbClr val="273574"/>
    <a:srgbClr val="F1D096"/>
    <a:srgbClr val="A8A5B7"/>
    <a:srgbClr val="E6E5EA"/>
    <a:srgbClr val="F3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66" y="831"/>
      </p:cViewPr>
      <p:guideLst>
        <p:guide orient="horz" pos="20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AD5E-171B-4EA8-B77D-3A399518A0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0FC6-A71B-4C83-B1E6-D03E55F38E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705609" y="3420773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51646" y="2401824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91040" y="3420773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737077" y="2401824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1279429" y="3415718"/>
            <a:ext cx="1522609" cy="1388719"/>
          </a:xfrm>
          <a:custGeom>
            <a:avLst/>
            <a:gdLst>
              <a:gd name="connsiteX0" fmla="*/ 0 w 1522609"/>
              <a:gd name="connsiteY0" fmla="*/ 0 h 1388719"/>
              <a:gd name="connsiteX1" fmla="*/ 1522609 w 1522609"/>
              <a:gd name="connsiteY1" fmla="*/ 0 h 1388719"/>
              <a:gd name="connsiteX2" fmla="*/ 1522609 w 1522609"/>
              <a:gd name="connsiteY2" fmla="*/ 1388719 h 1388719"/>
              <a:gd name="connsiteX3" fmla="*/ 0 w 1522609"/>
              <a:gd name="connsiteY3" fmla="*/ 1388719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609" h="1388719">
                <a:moveTo>
                  <a:pt x="0" y="0"/>
                </a:moveTo>
                <a:lnTo>
                  <a:pt x="1522609" y="0"/>
                </a:lnTo>
                <a:lnTo>
                  <a:pt x="1522609" y="1388719"/>
                </a:lnTo>
                <a:lnTo>
                  <a:pt x="0" y="1388719"/>
                </a:ln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2300728" y="3415718"/>
            <a:ext cx="2006792" cy="1388719"/>
          </a:xfrm>
          <a:custGeom>
            <a:avLst/>
            <a:gdLst>
              <a:gd name="connsiteX0" fmla="*/ 484398 w 2006792"/>
              <a:gd name="connsiteY0" fmla="*/ 0 h 1388719"/>
              <a:gd name="connsiteX1" fmla="*/ 2006792 w 2006792"/>
              <a:gd name="connsiteY1" fmla="*/ 0 h 1388719"/>
              <a:gd name="connsiteX2" fmla="*/ 2006792 w 2006792"/>
              <a:gd name="connsiteY2" fmla="*/ 1388719 h 1388719"/>
              <a:gd name="connsiteX3" fmla="*/ 484398 w 2006792"/>
              <a:gd name="connsiteY3" fmla="*/ 1388719 h 1388719"/>
              <a:gd name="connsiteX4" fmla="*/ 484398 w 2006792"/>
              <a:gd name="connsiteY4" fmla="*/ 798514 h 1388719"/>
              <a:gd name="connsiteX5" fmla="*/ 311399 w 2006792"/>
              <a:gd name="connsiteY5" fmla="*/ 833232 h 1388719"/>
              <a:gd name="connsiteX6" fmla="*/ 190299 w 2006792"/>
              <a:gd name="connsiteY6" fmla="*/ 867950 h 1388719"/>
              <a:gd name="connsiteX7" fmla="*/ 0 w 2006792"/>
              <a:gd name="connsiteY7" fmla="*/ 694360 h 1388719"/>
              <a:gd name="connsiteX8" fmla="*/ 190299 w 2006792"/>
              <a:gd name="connsiteY8" fmla="*/ 520770 h 1388719"/>
              <a:gd name="connsiteX9" fmla="*/ 311399 w 2006792"/>
              <a:gd name="connsiteY9" fmla="*/ 555488 h 1388719"/>
              <a:gd name="connsiteX10" fmla="*/ 484398 w 2006792"/>
              <a:gd name="connsiteY10" fmla="*/ 590206 h 1388719"/>
              <a:gd name="connsiteX11" fmla="*/ 484398 w 2006792"/>
              <a:gd name="connsiteY11" fmla="*/ 0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8719">
                <a:moveTo>
                  <a:pt x="484398" y="0"/>
                </a:moveTo>
                <a:cubicBezTo>
                  <a:pt x="2006792" y="0"/>
                  <a:pt x="2006792" y="0"/>
                  <a:pt x="2006792" y="0"/>
                </a:cubicBezTo>
                <a:cubicBezTo>
                  <a:pt x="2006792" y="1388719"/>
                  <a:pt x="2006792" y="1388719"/>
                  <a:pt x="2006792" y="1388719"/>
                </a:cubicBezTo>
                <a:cubicBezTo>
                  <a:pt x="484398" y="1388719"/>
                  <a:pt x="484398" y="1388719"/>
                  <a:pt x="484398" y="1388719"/>
                </a:cubicBezTo>
                <a:cubicBezTo>
                  <a:pt x="484398" y="798514"/>
                  <a:pt x="484398" y="798514"/>
                  <a:pt x="484398" y="798514"/>
                </a:cubicBezTo>
                <a:cubicBezTo>
                  <a:pt x="415198" y="781155"/>
                  <a:pt x="380599" y="781155"/>
                  <a:pt x="311399" y="833232"/>
                </a:cubicBezTo>
                <a:cubicBezTo>
                  <a:pt x="276799" y="850591"/>
                  <a:pt x="224899" y="867950"/>
                  <a:pt x="190299" y="867950"/>
                </a:cubicBezTo>
                <a:cubicBezTo>
                  <a:pt x="86500" y="867950"/>
                  <a:pt x="0" y="798514"/>
                  <a:pt x="0" y="694360"/>
                </a:cubicBezTo>
                <a:cubicBezTo>
                  <a:pt x="0" y="590206"/>
                  <a:pt x="86500" y="520770"/>
                  <a:pt x="190299" y="520770"/>
                </a:cubicBezTo>
                <a:cubicBezTo>
                  <a:pt x="224899" y="520770"/>
                  <a:pt x="276799" y="538129"/>
                  <a:pt x="311399" y="555488"/>
                </a:cubicBezTo>
                <a:cubicBezTo>
                  <a:pt x="380599" y="607565"/>
                  <a:pt x="415198" y="607565"/>
                  <a:pt x="484398" y="590206"/>
                </a:cubicBezTo>
                <a:cubicBezTo>
                  <a:pt x="484398" y="0"/>
                  <a:pt x="484398" y="0"/>
                  <a:pt x="484398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3823337" y="3415718"/>
            <a:ext cx="2006792" cy="1388719"/>
          </a:xfrm>
          <a:custGeom>
            <a:avLst/>
            <a:gdLst>
              <a:gd name="connsiteX0" fmla="*/ 484398 w 2006792"/>
              <a:gd name="connsiteY0" fmla="*/ 0 h 1388719"/>
              <a:gd name="connsiteX1" fmla="*/ 2006792 w 2006792"/>
              <a:gd name="connsiteY1" fmla="*/ 0 h 1388719"/>
              <a:gd name="connsiteX2" fmla="*/ 2006792 w 2006792"/>
              <a:gd name="connsiteY2" fmla="*/ 1388719 h 1388719"/>
              <a:gd name="connsiteX3" fmla="*/ 484398 w 2006792"/>
              <a:gd name="connsiteY3" fmla="*/ 1388719 h 1388719"/>
              <a:gd name="connsiteX4" fmla="*/ 484398 w 2006792"/>
              <a:gd name="connsiteY4" fmla="*/ 798514 h 1388719"/>
              <a:gd name="connsiteX5" fmla="*/ 311399 w 2006792"/>
              <a:gd name="connsiteY5" fmla="*/ 833232 h 1388719"/>
              <a:gd name="connsiteX6" fmla="*/ 190299 w 2006792"/>
              <a:gd name="connsiteY6" fmla="*/ 867950 h 1388719"/>
              <a:gd name="connsiteX7" fmla="*/ 0 w 2006792"/>
              <a:gd name="connsiteY7" fmla="*/ 694360 h 1388719"/>
              <a:gd name="connsiteX8" fmla="*/ 190299 w 2006792"/>
              <a:gd name="connsiteY8" fmla="*/ 520770 h 1388719"/>
              <a:gd name="connsiteX9" fmla="*/ 311399 w 2006792"/>
              <a:gd name="connsiteY9" fmla="*/ 555488 h 1388719"/>
              <a:gd name="connsiteX10" fmla="*/ 484398 w 2006792"/>
              <a:gd name="connsiteY10" fmla="*/ 590206 h 1388719"/>
              <a:gd name="connsiteX11" fmla="*/ 484398 w 2006792"/>
              <a:gd name="connsiteY11" fmla="*/ 0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8719">
                <a:moveTo>
                  <a:pt x="484398" y="0"/>
                </a:moveTo>
                <a:cubicBezTo>
                  <a:pt x="2006792" y="0"/>
                  <a:pt x="2006792" y="0"/>
                  <a:pt x="2006792" y="0"/>
                </a:cubicBezTo>
                <a:cubicBezTo>
                  <a:pt x="2006792" y="1388719"/>
                  <a:pt x="2006792" y="1388719"/>
                  <a:pt x="2006792" y="1388719"/>
                </a:cubicBezTo>
                <a:cubicBezTo>
                  <a:pt x="484398" y="1388719"/>
                  <a:pt x="484398" y="1388719"/>
                  <a:pt x="484398" y="1388719"/>
                </a:cubicBezTo>
                <a:cubicBezTo>
                  <a:pt x="484398" y="798514"/>
                  <a:pt x="484398" y="798514"/>
                  <a:pt x="484398" y="798514"/>
                </a:cubicBezTo>
                <a:cubicBezTo>
                  <a:pt x="432499" y="781155"/>
                  <a:pt x="380599" y="781155"/>
                  <a:pt x="311399" y="833232"/>
                </a:cubicBezTo>
                <a:cubicBezTo>
                  <a:pt x="276799" y="850591"/>
                  <a:pt x="242199" y="867950"/>
                  <a:pt x="190299" y="867950"/>
                </a:cubicBezTo>
                <a:cubicBezTo>
                  <a:pt x="86500" y="867950"/>
                  <a:pt x="0" y="798514"/>
                  <a:pt x="0" y="694360"/>
                </a:cubicBezTo>
                <a:cubicBezTo>
                  <a:pt x="0" y="590206"/>
                  <a:pt x="86500" y="520770"/>
                  <a:pt x="190299" y="520770"/>
                </a:cubicBezTo>
                <a:cubicBezTo>
                  <a:pt x="242199" y="520770"/>
                  <a:pt x="276799" y="538129"/>
                  <a:pt x="311399" y="555488"/>
                </a:cubicBezTo>
                <a:cubicBezTo>
                  <a:pt x="380599" y="607565"/>
                  <a:pt x="432499" y="607565"/>
                  <a:pt x="484398" y="590206"/>
                </a:cubicBezTo>
                <a:cubicBezTo>
                  <a:pt x="484398" y="0"/>
                  <a:pt x="484398" y="0"/>
                  <a:pt x="484398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279429" y="2028554"/>
            <a:ext cx="1989666" cy="1387162"/>
          </a:xfrm>
          <a:custGeom>
            <a:avLst/>
            <a:gdLst>
              <a:gd name="connsiteX0" fmla="*/ 0 w 1989666"/>
              <a:gd name="connsiteY0" fmla="*/ 0 h 1387162"/>
              <a:gd name="connsiteX1" fmla="*/ 1505226 w 1989666"/>
              <a:gd name="connsiteY1" fmla="*/ 0 h 1387162"/>
              <a:gd name="connsiteX2" fmla="*/ 1505226 w 1989666"/>
              <a:gd name="connsiteY2" fmla="*/ 606884 h 1387162"/>
              <a:gd name="connsiteX3" fmla="*/ 1678240 w 1989666"/>
              <a:gd name="connsiteY3" fmla="*/ 554865 h 1387162"/>
              <a:gd name="connsiteX4" fmla="*/ 1799350 w 1989666"/>
              <a:gd name="connsiteY4" fmla="*/ 520186 h 1387162"/>
              <a:gd name="connsiteX5" fmla="*/ 1989666 w 1989666"/>
              <a:gd name="connsiteY5" fmla="*/ 693581 h 1387162"/>
              <a:gd name="connsiteX6" fmla="*/ 1799350 w 1989666"/>
              <a:gd name="connsiteY6" fmla="*/ 866976 h 1387162"/>
              <a:gd name="connsiteX7" fmla="*/ 1678240 w 1989666"/>
              <a:gd name="connsiteY7" fmla="*/ 832297 h 1387162"/>
              <a:gd name="connsiteX8" fmla="*/ 1505226 w 1989666"/>
              <a:gd name="connsiteY8" fmla="*/ 797618 h 1387162"/>
              <a:gd name="connsiteX9" fmla="*/ 1505226 w 1989666"/>
              <a:gd name="connsiteY9" fmla="*/ 1387162 h 1387162"/>
              <a:gd name="connsiteX10" fmla="*/ 0 w 1989666"/>
              <a:gd name="connsiteY10" fmla="*/ 1387162 h 1387162"/>
              <a:gd name="connsiteX11" fmla="*/ 0 w 1989666"/>
              <a:gd name="connsiteY11" fmla="*/ 0 h 13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666" h="1387162">
                <a:moveTo>
                  <a:pt x="0" y="0"/>
                </a:moveTo>
                <a:cubicBezTo>
                  <a:pt x="0" y="0"/>
                  <a:pt x="0" y="0"/>
                  <a:pt x="1505226" y="0"/>
                </a:cubicBezTo>
                <a:cubicBezTo>
                  <a:pt x="1505226" y="0"/>
                  <a:pt x="1505226" y="0"/>
                  <a:pt x="1505226" y="606884"/>
                </a:cubicBezTo>
                <a:cubicBezTo>
                  <a:pt x="1574432" y="624223"/>
                  <a:pt x="1609034" y="606884"/>
                  <a:pt x="1678240" y="554865"/>
                </a:cubicBezTo>
                <a:cubicBezTo>
                  <a:pt x="1712843" y="537525"/>
                  <a:pt x="1747446" y="520186"/>
                  <a:pt x="1799350" y="520186"/>
                </a:cubicBezTo>
                <a:cubicBezTo>
                  <a:pt x="1903159" y="520186"/>
                  <a:pt x="1989666" y="606884"/>
                  <a:pt x="1989666" y="693581"/>
                </a:cubicBezTo>
                <a:cubicBezTo>
                  <a:pt x="1989666" y="797618"/>
                  <a:pt x="1903159" y="866976"/>
                  <a:pt x="1799350" y="866976"/>
                </a:cubicBezTo>
                <a:cubicBezTo>
                  <a:pt x="1747446" y="866976"/>
                  <a:pt x="1712843" y="849637"/>
                  <a:pt x="1678240" y="832297"/>
                </a:cubicBezTo>
                <a:cubicBezTo>
                  <a:pt x="1609034" y="797618"/>
                  <a:pt x="1574432" y="780279"/>
                  <a:pt x="1505226" y="797618"/>
                </a:cubicBezTo>
                <a:cubicBezTo>
                  <a:pt x="1505226" y="797618"/>
                  <a:pt x="1505226" y="797618"/>
                  <a:pt x="1505226" y="1387162"/>
                </a:cubicBezTo>
                <a:cubicBezTo>
                  <a:pt x="1505226" y="1387162"/>
                  <a:pt x="1505226" y="1387162"/>
                  <a:pt x="0" y="1387162"/>
                </a:cubicBezTo>
                <a:cubicBezTo>
                  <a:pt x="0" y="1387162"/>
                  <a:pt x="0" y="1387162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2784913" y="2028554"/>
            <a:ext cx="2006792" cy="1387162"/>
          </a:xfrm>
          <a:custGeom>
            <a:avLst/>
            <a:gdLst>
              <a:gd name="connsiteX0" fmla="*/ 0 w 2006792"/>
              <a:gd name="connsiteY0" fmla="*/ 0 h 1387162"/>
              <a:gd name="connsiteX1" fmla="*/ 1522394 w 2006792"/>
              <a:gd name="connsiteY1" fmla="*/ 0 h 1387162"/>
              <a:gd name="connsiteX2" fmla="*/ 1522394 w 2006792"/>
              <a:gd name="connsiteY2" fmla="*/ 606884 h 1387162"/>
              <a:gd name="connsiteX3" fmla="*/ 1695393 w 2006792"/>
              <a:gd name="connsiteY3" fmla="*/ 554865 h 1387162"/>
              <a:gd name="connsiteX4" fmla="*/ 1816493 w 2006792"/>
              <a:gd name="connsiteY4" fmla="*/ 520186 h 1387162"/>
              <a:gd name="connsiteX5" fmla="*/ 2006792 w 2006792"/>
              <a:gd name="connsiteY5" fmla="*/ 693581 h 1387162"/>
              <a:gd name="connsiteX6" fmla="*/ 1816493 w 2006792"/>
              <a:gd name="connsiteY6" fmla="*/ 866976 h 1387162"/>
              <a:gd name="connsiteX7" fmla="*/ 1695393 w 2006792"/>
              <a:gd name="connsiteY7" fmla="*/ 832297 h 1387162"/>
              <a:gd name="connsiteX8" fmla="*/ 1522394 w 2006792"/>
              <a:gd name="connsiteY8" fmla="*/ 797618 h 1387162"/>
              <a:gd name="connsiteX9" fmla="*/ 1522394 w 2006792"/>
              <a:gd name="connsiteY9" fmla="*/ 1387162 h 1387162"/>
              <a:gd name="connsiteX10" fmla="*/ 0 w 2006792"/>
              <a:gd name="connsiteY10" fmla="*/ 1387162 h 1387162"/>
              <a:gd name="connsiteX11" fmla="*/ 0 w 2006792"/>
              <a:gd name="connsiteY11" fmla="*/ 0 h 13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7162">
                <a:moveTo>
                  <a:pt x="0" y="0"/>
                </a:moveTo>
                <a:cubicBezTo>
                  <a:pt x="0" y="0"/>
                  <a:pt x="0" y="0"/>
                  <a:pt x="1522394" y="0"/>
                </a:cubicBezTo>
                <a:cubicBezTo>
                  <a:pt x="1522394" y="0"/>
                  <a:pt x="1522394" y="0"/>
                  <a:pt x="1522394" y="606884"/>
                </a:cubicBezTo>
                <a:cubicBezTo>
                  <a:pt x="1574294" y="624223"/>
                  <a:pt x="1626194" y="606884"/>
                  <a:pt x="1695393" y="554865"/>
                </a:cubicBezTo>
                <a:cubicBezTo>
                  <a:pt x="1729993" y="537525"/>
                  <a:pt x="1764593" y="520186"/>
                  <a:pt x="1816493" y="520186"/>
                </a:cubicBezTo>
                <a:cubicBezTo>
                  <a:pt x="1920293" y="520186"/>
                  <a:pt x="2006792" y="606884"/>
                  <a:pt x="2006792" y="693581"/>
                </a:cubicBezTo>
                <a:cubicBezTo>
                  <a:pt x="2006792" y="797618"/>
                  <a:pt x="1920293" y="866976"/>
                  <a:pt x="1816493" y="866976"/>
                </a:cubicBezTo>
                <a:cubicBezTo>
                  <a:pt x="1764593" y="866976"/>
                  <a:pt x="1729993" y="849637"/>
                  <a:pt x="1695393" y="832297"/>
                </a:cubicBezTo>
                <a:cubicBezTo>
                  <a:pt x="1626194" y="797618"/>
                  <a:pt x="1574294" y="780279"/>
                  <a:pt x="1522394" y="797618"/>
                </a:cubicBezTo>
                <a:cubicBezTo>
                  <a:pt x="1522394" y="797618"/>
                  <a:pt x="1522394" y="797618"/>
                  <a:pt x="1522394" y="1387162"/>
                </a:cubicBezTo>
                <a:cubicBezTo>
                  <a:pt x="1522394" y="1387162"/>
                  <a:pt x="1522394" y="1387162"/>
                  <a:pt x="0" y="1387162"/>
                </a:cubicBezTo>
                <a:cubicBezTo>
                  <a:pt x="0" y="1387162"/>
                  <a:pt x="0" y="1387162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4307520" y="2028555"/>
            <a:ext cx="1522609" cy="1821525"/>
          </a:xfrm>
          <a:custGeom>
            <a:avLst/>
            <a:gdLst>
              <a:gd name="connsiteX0" fmla="*/ 0 w 1522609"/>
              <a:gd name="connsiteY0" fmla="*/ 0 h 1821525"/>
              <a:gd name="connsiteX1" fmla="*/ 1522609 w 1522609"/>
              <a:gd name="connsiteY1" fmla="*/ 0 h 1821525"/>
              <a:gd name="connsiteX2" fmla="*/ 1522609 w 1522609"/>
              <a:gd name="connsiteY2" fmla="*/ 1387829 h 1821525"/>
              <a:gd name="connsiteX3" fmla="*/ 865119 w 1522609"/>
              <a:gd name="connsiteY3" fmla="*/ 1387829 h 1821525"/>
              <a:gd name="connsiteX4" fmla="*/ 917026 w 1522609"/>
              <a:gd name="connsiteY4" fmla="*/ 1543959 h 1821525"/>
              <a:gd name="connsiteX5" fmla="*/ 951631 w 1522609"/>
              <a:gd name="connsiteY5" fmla="*/ 1648047 h 1821525"/>
              <a:gd name="connsiteX6" fmla="*/ 761305 w 1522609"/>
              <a:gd name="connsiteY6" fmla="*/ 1821525 h 1821525"/>
              <a:gd name="connsiteX7" fmla="*/ 570979 w 1522609"/>
              <a:gd name="connsiteY7" fmla="*/ 1648047 h 1821525"/>
              <a:gd name="connsiteX8" fmla="*/ 605583 w 1522609"/>
              <a:gd name="connsiteY8" fmla="*/ 1543959 h 1821525"/>
              <a:gd name="connsiteX9" fmla="*/ 657490 w 1522609"/>
              <a:gd name="connsiteY9" fmla="*/ 1387829 h 1821525"/>
              <a:gd name="connsiteX10" fmla="*/ 0 w 1522609"/>
              <a:gd name="connsiteY10" fmla="*/ 1387829 h 1821525"/>
              <a:gd name="connsiteX11" fmla="*/ 0 w 1522609"/>
              <a:gd name="connsiteY11" fmla="*/ 0 h 182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2609" h="1821525">
                <a:moveTo>
                  <a:pt x="0" y="0"/>
                </a:moveTo>
                <a:cubicBezTo>
                  <a:pt x="0" y="0"/>
                  <a:pt x="0" y="0"/>
                  <a:pt x="1522609" y="0"/>
                </a:cubicBezTo>
                <a:cubicBezTo>
                  <a:pt x="1522609" y="0"/>
                  <a:pt x="1522609" y="0"/>
                  <a:pt x="1522609" y="1387829"/>
                </a:cubicBezTo>
                <a:lnTo>
                  <a:pt x="865119" y="1387829"/>
                </a:lnTo>
                <a:cubicBezTo>
                  <a:pt x="847817" y="1439872"/>
                  <a:pt x="865119" y="1474568"/>
                  <a:pt x="917026" y="1543959"/>
                </a:cubicBezTo>
                <a:cubicBezTo>
                  <a:pt x="934328" y="1578655"/>
                  <a:pt x="951631" y="1613351"/>
                  <a:pt x="951631" y="1648047"/>
                </a:cubicBezTo>
                <a:cubicBezTo>
                  <a:pt x="951631" y="1752134"/>
                  <a:pt x="865119" y="1821525"/>
                  <a:pt x="761305" y="1821525"/>
                </a:cubicBezTo>
                <a:cubicBezTo>
                  <a:pt x="657490" y="1821525"/>
                  <a:pt x="570979" y="1752134"/>
                  <a:pt x="570979" y="1648047"/>
                </a:cubicBezTo>
                <a:cubicBezTo>
                  <a:pt x="570979" y="1613351"/>
                  <a:pt x="588281" y="1578655"/>
                  <a:pt x="605583" y="1543959"/>
                </a:cubicBezTo>
                <a:cubicBezTo>
                  <a:pt x="657490" y="1474568"/>
                  <a:pt x="674793" y="1439872"/>
                  <a:pt x="657490" y="1387829"/>
                </a:cubicBezTo>
                <a:cubicBezTo>
                  <a:pt x="657490" y="1387829"/>
                  <a:pt x="657490" y="1387829"/>
                  <a:pt x="0" y="1387829"/>
                </a:cubicBezTo>
                <a:cubicBezTo>
                  <a:pt x="0" y="1387829"/>
                  <a:pt x="0" y="1387829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79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35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91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26660" y="1895588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026661" y="4038340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288491" y="1895588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88491" y="4038340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705609" y="3420773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51646" y="2401824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91040" y="3420773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737077" y="2401824"/>
            <a:ext cx="1749314" cy="1756130"/>
          </a:xfrm>
          <a:custGeom>
            <a:avLst/>
            <a:gdLst>
              <a:gd name="connsiteX0" fmla="*/ 874657 w 1749314"/>
              <a:gd name="connsiteY0" fmla="*/ 0 h 1756130"/>
              <a:gd name="connsiteX1" fmla="*/ 1749314 w 1749314"/>
              <a:gd name="connsiteY1" fmla="*/ 878065 h 1756130"/>
              <a:gd name="connsiteX2" fmla="*/ 874657 w 1749314"/>
              <a:gd name="connsiteY2" fmla="*/ 1756130 h 1756130"/>
              <a:gd name="connsiteX3" fmla="*/ 0 w 1749314"/>
              <a:gd name="connsiteY3" fmla="*/ 878065 h 1756130"/>
              <a:gd name="connsiteX4" fmla="*/ 874657 w 1749314"/>
              <a:gd name="connsiteY4" fmla="*/ 0 h 17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314" h="1756130">
                <a:moveTo>
                  <a:pt x="874657" y="0"/>
                </a:moveTo>
                <a:cubicBezTo>
                  <a:pt x="1357717" y="0"/>
                  <a:pt x="1749314" y="393123"/>
                  <a:pt x="1749314" y="878065"/>
                </a:cubicBezTo>
                <a:cubicBezTo>
                  <a:pt x="1749314" y="1363007"/>
                  <a:pt x="1357717" y="1756130"/>
                  <a:pt x="874657" y="1756130"/>
                </a:cubicBezTo>
                <a:cubicBezTo>
                  <a:pt x="391597" y="1756130"/>
                  <a:pt x="0" y="1363007"/>
                  <a:pt x="0" y="878065"/>
                </a:cubicBezTo>
                <a:cubicBezTo>
                  <a:pt x="0" y="393123"/>
                  <a:pt x="391597" y="0"/>
                  <a:pt x="874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1279429" y="3415718"/>
            <a:ext cx="1522609" cy="1388719"/>
          </a:xfrm>
          <a:custGeom>
            <a:avLst/>
            <a:gdLst>
              <a:gd name="connsiteX0" fmla="*/ 0 w 1522609"/>
              <a:gd name="connsiteY0" fmla="*/ 0 h 1388719"/>
              <a:gd name="connsiteX1" fmla="*/ 1522609 w 1522609"/>
              <a:gd name="connsiteY1" fmla="*/ 0 h 1388719"/>
              <a:gd name="connsiteX2" fmla="*/ 1522609 w 1522609"/>
              <a:gd name="connsiteY2" fmla="*/ 1388719 h 1388719"/>
              <a:gd name="connsiteX3" fmla="*/ 0 w 1522609"/>
              <a:gd name="connsiteY3" fmla="*/ 1388719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609" h="1388719">
                <a:moveTo>
                  <a:pt x="0" y="0"/>
                </a:moveTo>
                <a:lnTo>
                  <a:pt x="1522609" y="0"/>
                </a:lnTo>
                <a:lnTo>
                  <a:pt x="1522609" y="1388719"/>
                </a:lnTo>
                <a:lnTo>
                  <a:pt x="0" y="1388719"/>
                </a:ln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2300728" y="3415718"/>
            <a:ext cx="2006792" cy="1388719"/>
          </a:xfrm>
          <a:custGeom>
            <a:avLst/>
            <a:gdLst>
              <a:gd name="connsiteX0" fmla="*/ 484398 w 2006792"/>
              <a:gd name="connsiteY0" fmla="*/ 0 h 1388719"/>
              <a:gd name="connsiteX1" fmla="*/ 2006792 w 2006792"/>
              <a:gd name="connsiteY1" fmla="*/ 0 h 1388719"/>
              <a:gd name="connsiteX2" fmla="*/ 2006792 w 2006792"/>
              <a:gd name="connsiteY2" fmla="*/ 1388719 h 1388719"/>
              <a:gd name="connsiteX3" fmla="*/ 484398 w 2006792"/>
              <a:gd name="connsiteY3" fmla="*/ 1388719 h 1388719"/>
              <a:gd name="connsiteX4" fmla="*/ 484398 w 2006792"/>
              <a:gd name="connsiteY4" fmla="*/ 798514 h 1388719"/>
              <a:gd name="connsiteX5" fmla="*/ 311399 w 2006792"/>
              <a:gd name="connsiteY5" fmla="*/ 833232 h 1388719"/>
              <a:gd name="connsiteX6" fmla="*/ 190299 w 2006792"/>
              <a:gd name="connsiteY6" fmla="*/ 867950 h 1388719"/>
              <a:gd name="connsiteX7" fmla="*/ 0 w 2006792"/>
              <a:gd name="connsiteY7" fmla="*/ 694360 h 1388719"/>
              <a:gd name="connsiteX8" fmla="*/ 190299 w 2006792"/>
              <a:gd name="connsiteY8" fmla="*/ 520770 h 1388719"/>
              <a:gd name="connsiteX9" fmla="*/ 311399 w 2006792"/>
              <a:gd name="connsiteY9" fmla="*/ 555488 h 1388719"/>
              <a:gd name="connsiteX10" fmla="*/ 484398 w 2006792"/>
              <a:gd name="connsiteY10" fmla="*/ 590206 h 1388719"/>
              <a:gd name="connsiteX11" fmla="*/ 484398 w 2006792"/>
              <a:gd name="connsiteY11" fmla="*/ 0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8719">
                <a:moveTo>
                  <a:pt x="484398" y="0"/>
                </a:moveTo>
                <a:cubicBezTo>
                  <a:pt x="2006792" y="0"/>
                  <a:pt x="2006792" y="0"/>
                  <a:pt x="2006792" y="0"/>
                </a:cubicBezTo>
                <a:cubicBezTo>
                  <a:pt x="2006792" y="1388719"/>
                  <a:pt x="2006792" y="1388719"/>
                  <a:pt x="2006792" y="1388719"/>
                </a:cubicBezTo>
                <a:cubicBezTo>
                  <a:pt x="484398" y="1388719"/>
                  <a:pt x="484398" y="1388719"/>
                  <a:pt x="484398" y="1388719"/>
                </a:cubicBezTo>
                <a:cubicBezTo>
                  <a:pt x="484398" y="798514"/>
                  <a:pt x="484398" y="798514"/>
                  <a:pt x="484398" y="798514"/>
                </a:cubicBezTo>
                <a:cubicBezTo>
                  <a:pt x="415198" y="781155"/>
                  <a:pt x="380599" y="781155"/>
                  <a:pt x="311399" y="833232"/>
                </a:cubicBezTo>
                <a:cubicBezTo>
                  <a:pt x="276799" y="850591"/>
                  <a:pt x="224899" y="867950"/>
                  <a:pt x="190299" y="867950"/>
                </a:cubicBezTo>
                <a:cubicBezTo>
                  <a:pt x="86500" y="867950"/>
                  <a:pt x="0" y="798514"/>
                  <a:pt x="0" y="694360"/>
                </a:cubicBezTo>
                <a:cubicBezTo>
                  <a:pt x="0" y="590206"/>
                  <a:pt x="86500" y="520770"/>
                  <a:pt x="190299" y="520770"/>
                </a:cubicBezTo>
                <a:cubicBezTo>
                  <a:pt x="224899" y="520770"/>
                  <a:pt x="276799" y="538129"/>
                  <a:pt x="311399" y="555488"/>
                </a:cubicBezTo>
                <a:cubicBezTo>
                  <a:pt x="380599" y="607565"/>
                  <a:pt x="415198" y="607565"/>
                  <a:pt x="484398" y="590206"/>
                </a:cubicBezTo>
                <a:cubicBezTo>
                  <a:pt x="484398" y="0"/>
                  <a:pt x="484398" y="0"/>
                  <a:pt x="484398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3823337" y="3415718"/>
            <a:ext cx="2006792" cy="1388719"/>
          </a:xfrm>
          <a:custGeom>
            <a:avLst/>
            <a:gdLst>
              <a:gd name="connsiteX0" fmla="*/ 484398 w 2006792"/>
              <a:gd name="connsiteY0" fmla="*/ 0 h 1388719"/>
              <a:gd name="connsiteX1" fmla="*/ 2006792 w 2006792"/>
              <a:gd name="connsiteY1" fmla="*/ 0 h 1388719"/>
              <a:gd name="connsiteX2" fmla="*/ 2006792 w 2006792"/>
              <a:gd name="connsiteY2" fmla="*/ 1388719 h 1388719"/>
              <a:gd name="connsiteX3" fmla="*/ 484398 w 2006792"/>
              <a:gd name="connsiteY3" fmla="*/ 1388719 h 1388719"/>
              <a:gd name="connsiteX4" fmla="*/ 484398 w 2006792"/>
              <a:gd name="connsiteY4" fmla="*/ 798514 h 1388719"/>
              <a:gd name="connsiteX5" fmla="*/ 311399 w 2006792"/>
              <a:gd name="connsiteY5" fmla="*/ 833232 h 1388719"/>
              <a:gd name="connsiteX6" fmla="*/ 190299 w 2006792"/>
              <a:gd name="connsiteY6" fmla="*/ 867950 h 1388719"/>
              <a:gd name="connsiteX7" fmla="*/ 0 w 2006792"/>
              <a:gd name="connsiteY7" fmla="*/ 694360 h 1388719"/>
              <a:gd name="connsiteX8" fmla="*/ 190299 w 2006792"/>
              <a:gd name="connsiteY8" fmla="*/ 520770 h 1388719"/>
              <a:gd name="connsiteX9" fmla="*/ 311399 w 2006792"/>
              <a:gd name="connsiteY9" fmla="*/ 555488 h 1388719"/>
              <a:gd name="connsiteX10" fmla="*/ 484398 w 2006792"/>
              <a:gd name="connsiteY10" fmla="*/ 590206 h 1388719"/>
              <a:gd name="connsiteX11" fmla="*/ 484398 w 2006792"/>
              <a:gd name="connsiteY11" fmla="*/ 0 h 138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8719">
                <a:moveTo>
                  <a:pt x="484398" y="0"/>
                </a:moveTo>
                <a:cubicBezTo>
                  <a:pt x="2006792" y="0"/>
                  <a:pt x="2006792" y="0"/>
                  <a:pt x="2006792" y="0"/>
                </a:cubicBezTo>
                <a:cubicBezTo>
                  <a:pt x="2006792" y="1388719"/>
                  <a:pt x="2006792" y="1388719"/>
                  <a:pt x="2006792" y="1388719"/>
                </a:cubicBezTo>
                <a:cubicBezTo>
                  <a:pt x="484398" y="1388719"/>
                  <a:pt x="484398" y="1388719"/>
                  <a:pt x="484398" y="1388719"/>
                </a:cubicBezTo>
                <a:cubicBezTo>
                  <a:pt x="484398" y="798514"/>
                  <a:pt x="484398" y="798514"/>
                  <a:pt x="484398" y="798514"/>
                </a:cubicBezTo>
                <a:cubicBezTo>
                  <a:pt x="432499" y="781155"/>
                  <a:pt x="380599" y="781155"/>
                  <a:pt x="311399" y="833232"/>
                </a:cubicBezTo>
                <a:cubicBezTo>
                  <a:pt x="276799" y="850591"/>
                  <a:pt x="242199" y="867950"/>
                  <a:pt x="190299" y="867950"/>
                </a:cubicBezTo>
                <a:cubicBezTo>
                  <a:pt x="86500" y="867950"/>
                  <a:pt x="0" y="798514"/>
                  <a:pt x="0" y="694360"/>
                </a:cubicBezTo>
                <a:cubicBezTo>
                  <a:pt x="0" y="590206"/>
                  <a:pt x="86500" y="520770"/>
                  <a:pt x="190299" y="520770"/>
                </a:cubicBezTo>
                <a:cubicBezTo>
                  <a:pt x="242199" y="520770"/>
                  <a:pt x="276799" y="538129"/>
                  <a:pt x="311399" y="555488"/>
                </a:cubicBezTo>
                <a:cubicBezTo>
                  <a:pt x="380599" y="607565"/>
                  <a:pt x="432499" y="607565"/>
                  <a:pt x="484398" y="590206"/>
                </a:cubicBezTo>
                <a:cubicBezTo>
                  <a:pt x="484398" y="0"/>
                  <a:pt x="484398" y="0"/>
                  <a:pt x="484398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279429" y="2028554"/>
            <a:ext cx="1989666" cy="1387162"/>
          </a:xfrm>
          <a:custGeom>
            <a:avLst/>
            <a:gdLst>
              <a:gd name="connsiteX0" fmla="*/ 0 w 1989666"/>
              <a:gd name="connsiteY0" fmla="*/ 0 h 1387162"/>
              <a:gd name="connsiteX1" fmla="*/ 1505226 w 1989666"/>
              <a:gd name="connsiteY1" fmla="*/ 0 h 1387162"/>
              <a:gd name="connsiteX2" fmla="*/ 1505226 w 1989666"/>
              <a:gd name="connsiteY2" fmla="*/ 606884 h 1387162"/>
              <a:gd name="connsiteX3" fmla="*/ 1678240 w 1989666"/>
              <a:gd name="connsiteY3" fmla="*/ 554865 h 1387162"/>
              <a:gd name="connsiteX4" fmla="*/ 1799350 w 1989666"/>
              <a:gd name="connsiteY4" fmla="*/ 520186 h 1387162"/>
              <a:gd name="connsiteX5" fmla="*/ 1989666 w 1989666"/>
              <a:gd name="connsiteY5" fmla="*/ 693581 h 1387162"/>
              <a:gd name="connsiteX6" fmla="*/ 1799350 w 1989666"/>
              <a:gd name="connsiteY6" fmla="*/ 866976 h 1387162"/>
              <a:gd name="connsiteX7" fmla="*/ 1678240 w 1989666"/>
              <a:gd name="connsiteY7" fmla="*/ 832297 h 1387162"/>
              <a:gd name="connsiteX8" fmla="*/ 1505226 w 1989666"/>
              <a:gd name="connsiteY8" fmla="*/ 797618 h 1387162"/>
              <a:gd name="connsiteX9" fmla="*/ 1505226 w 1989666"/>
              <a:gd name="connsiteY9" fmla="*/ 1387162 h 1387162"/>
              <a:gd name="connsiteX10" fmla="*/ 0 w 1989666"/>
              <a:gd name="connsiteY10" fmla="*/ 1387162 h 1387162"/>
              <a:gd name="connsiteX11" fmla="*/ 0 w 1989666"/>
              <a:gd name="connsiteY11" fmla="*/ 0 h 13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666" h="1387162">
                <a:moveTo>
                  <a:pt x="0" y="0"/>
                </a:moveTo>
                <a:cubicBezTo>
                  <a:pt x="0" y="0"/>
                  <a:pt x="0" y="0"/>
                  <a:pt x="1505226" y="0"/>
                </a:cubicBezTo>
                <a:cubicBezTo>
                  <a:pt x="1505226" y="0"/>
                  <a:pt x="1505226" y="0"/>
                  <a:pt x="1505226" y="606884"/>
                </a:cubicBezTo>
                <a:cubicBezTo>
                  <a:pt x="1574432" y="624223"/>
                  <a:pt x="1609034" y="606884"/>
                  <a:pt x="1678240" y="554865"/>
                </a:cubicBezTo>
                <a:cubicBezTo>
                  <a:pt x="1712843" y="537525"/>
                  <a:pt x="1747446" y="520186"/>
                  <a:pt x="1799350" y="520186"/>
                </a:cubicBezTo>
                <a:cubicBezTo>
                  <a:pt x="1903159" y="520186"/>
                  <a:pt x="1989666" y="606884"/>
                  <a:pt x="1989666" y="693581"/>
                </a:cubicBezTo>
                <a:cubicBezTo>
                  <a:pt x="1989666" y="797618"/>
                  <a:pt x="1903159" y="866976"/>
                  <a:pt x="1799350" y="866976"/>
                </a:cubicBezTo>
                <a:cubicBezTo>
                  <a:pt x="1747446" y="866976"/>
                  <a:pt x="1712843" y="849637"/>
                  <a:pt x="1678240" y="832297"/>
                </a:cubicBezTo>
                <a:cubicBezTo>
                  <a:pt x="1609034" y="797618"/>
                  <a:pt x="1574432" y="780279"/>
                  <a:pt x="1505226" y="797618"/>
                </a:cubicBezTo>
                <a:cubicBezTo>
                  <a:pt x="1505226" y="797618"/>
                  <a:pt x="1505226" y="797618"/>
                  <a:pt x="1505226" y="1387162"/>
                </a:cubicBezTo>
                <a:cubicBezTo>
                  <a:pt x="1505226" y="1387162"/>
                  <a:pt x="1505226" y="1387162"/>
                  <a:pt x="0" y="1387162"/>
                </a:cubicBezTo>
                <a:cubicBezTo>
                  <a:pt x="0" y="1387162"/>
                  <a:pt x="0" y="1387162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2784913" y="2028554"/>
            <a:ext cx="2006792" cy="1387162"/>
          </a:xfrm>
          <a:custGeom>
            <a:avLst/>
            <a:gdLst>
              <a:gd name="connsiteX0" fmla="*/ 0 w 2006792"/>
              <a:gd name="connsiteY0" fmla="*/ 0 h 1387162"/>
              <a:gd name="connsiteX1" fmla="*/ 1522394 w 2006792"/>
              <a:gd name="connsiteY1" fmla="*/ 0 h 1387162"/>
              <a:gd name="connsiteX2" fmla="*/ 1522394 w 2006792"/>
              <a:gd name="connsiteY2" fmla="*/ 606884 h 1387162"/>
              <a:gd name="connsiteX3" fmla="*/ 1695393 w 2006792"/>
              <a:gd name="connsiteY3" fmla="*/ 554865 h 1387162"/>
              <a:gd name="connsiteX4" fmla="*/ 1816493 w 2006792"/>
              <a:gd name="connsiteY4" fmla="*/ 520186 h 1387162"/>
              <a:gd name="connsiteX5" fmla="*/ 2006792 w 2006792"/>
              <a:gd name="connsiteY5" fmla="*/ 693581 h 1387162"/>
              <a:gd name="connsiteX6" fmla="*/ 1816493 w 2006792"/>
              <a:gd name="connsiteY6" fmla="*/ 866976 h 1387162"/>
              <a:gd name="connsiteX7" fmla="*/ 1695393 w 2006792"/>
              <a:gd name="connsiteY7" fmla="*/ 832297 h 1387162"/>
              <a:gd name="connsiteX8" fmla="*/ 1522394 w 2006792"/>
              <a:gd name="connsiteY8" fmla="*/ 797618 h 1387162"/>
              <a:gd name="connsiteX9" fmla="*/ 1522394 w 2006792"/>
              <a:gd name="connsiteY9" fmla="*/ 1387162 h 1387162"/>
              <a:gd name="connsiteX10" fmla="*/ 0 w 2006792"/>
              <a:gd name="connsiteY10" fmla="*/ 1387162 h 1387162"/>
              <a:gd name="connsiteX11" fmla="*/ 0 w 2006792"/>
              <a:gd name="connsiteY11" fmla="*/ 0 h 13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792" h="1387162">
                <a:moveTo>
                  <a:pt x="0" y="0"/>
                </a:moveTo>
                <a:cubicBezTo>
                  <a:pt x="0" y="0"/>
                  <a:pt x="0" y="0"/>
                  <a:pt x="1522394" y="0"/>
                </a:cubicBezTo>
                <a:cubicBezTo>
                  <a:pt x="1522394" y="0"/>
                  <a:pt x="1522394" y="0"/>
                  <a:pt x="1522394" y="606884"/>
                </a:cubicBezTo>
                <a:cubicBezTo>
                  <a:pt x="1574294" y="624223"/>
                  <a:pt x="1626194" y="606884"/>
                  <a:pt x="1695393" y="554865"/>
                </a:cubicBezTo>
                <a:cubicBezTo>
                  <a:pt x="1729993" y="537525"/>
                  <a:pt x="1764593" y="520186"/>
                  <a:pt x="1816493" y="520186"/>
                </a:cubicBezTo>
                <a:cubicBezTo>
                  <a:pt x="1920293" y="520186"/>
                  <a:pt x="2006792" y="606884"/>
                  <a:pt x="2006792" y="693581"/>
                </a:cubicBezTo>
                <a:cubicBezTo>
                  <a:pt x="2006792" y="797618"/>
                  <a:pt x="1920293" y="866976"/>
                  <a:pt x="1816493" y="866976"/>
                </a:cubicBezTo>
                <a:cubicBezTo>
                  <a:pt x="1764593" y="866976"/>
                  <a:pt x="1729993" y="849637"/>
                  <a:pt x="1695393" y="832297"/>
                </a:cubicBezTo>
                <a:cubicBezTo>
                  <a:pt x="1626194" y="797618"/>
                  <a:pt x="1574294" y="780279"/>
                  <a:pt x="1522394" y="797618"/>
                </a:cubicBezTo>
                <a:cubicBezTo>
                  <a:pt x="1522394" y="797618"/>
                  <a:pt x="1522394" y="797618"/>
                  <a:pt x="1522394" y="1387162"/>
                </a:cubicBezTo>
                <a:cubicBezTo>
                  <a:pt x="1522394" y="1387162"/>
                  <a:pt x="1522394" y="1387162"/>
                  <a:pt x="0" y="1387162"/>
                </a:cubicBezTo>
                <a:cubicBezTo>
                  <a:pt x="0" y="1387162"/>
                  <a:pt x="0" y="1387162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4307520" y="2028555"/>
            <a:ext cx="1522609" cy="1821525"/>
          </a:xfrm>
          <a:custGeom>
            <a:avLst/>
            <a:gdLst>
              <a:gd name="connsiteX0" fmla="*/ 0 w 1522609"/>
              <a:gd name="connsiteY0" fmla="*/ 0 h 1821525"/>
              <a:gd name="connsiteX1" fmla="*/ 1522609 w 1522609"/>
              <a:gd name="connsiteY1" fmla="*/ 0 h 1821525"/>
              <a:gd name="connsiteX2" fmla="*/ 1522609 w 1522609"/>
              <a:gd name="connsiteY2" fmla="*/ 1387829 h 1821525"/>
              <a:gd name="connsiteX3" fmla="*/ 865119 w 1522609"/>
              <a:gd name="connsiteY3" fmla="*/ 1387829 h 1821525"/>
              <a:gd name="connsiteX4" fmla="*/ 917026 w 1522609"/>
              <a:gd name="connsiteY4" fmla="*/ 1543959 h 1821525"/>
              <a:gd name="connsiteX5" fmla="*/ 951631 w 1522609"/>
              <a:gd name="connsiteY5" fmla="*/ 1648047 h 1821525"/>
              <a:gd name="connsiteX6" fmla="*/ 761305 w 1522609"/>
              <a:gd name="connsiteY6" fmla="*/ 1821525 h 1821525"/>
              <a:gd name="connsiteX7" fmla="*/ 570979 w 1522609"/>
              <a:gd name="connsiteY7" fmla="*/ 1648047 h 1821525"/>
              <a:gd name="connsiteX8" fmla="*/ 605583 w 1522609"/>
              <a:gd name="connsiteY8" fmla="*/ 1543959 h 1821525"/>
              <a:gd name="connsiteX9" fmla="*/ 657490 w 1522609"/>
              <a:gd name="connsiteY9" fmla="*/ 1387829 h 1821525"/>
              <a:gd name="connsiteX10" fmla="*/ 0 w 1522609"/>
              <a:gd name="connsiteY10" fmla="*/ 1387829 h 1821525"/>
              <a:gd name="connsiteX11" fmla="*/ 0 w 1522609"/>
              <a:gd name="connsiteY11" fmla="*/ 0 h 182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2609" h="1821525">
                <a:moveTo>
                  <a:pt x="0" y="0"/>
                </a:moveTo>
                <a:cubicBezTo>
                  <a:pt x="0" y="0"/>
                  <a:pt x="0" y="0"/>
                  <a:pt x="1522609" y="0"/>
                </a:cubicBezTo>
                <a:cubicBezTo>
                  <a:pt x="1522609" y="0"/>
                  <a:pt x="1522609" y="0"/>
                  <a:pt x="1522609" y="1387829"/>
                </a:cubicBezTo>
                <a:lnTo>
                  <a:pt x="865119" y="1387829"/>
                </a:lnTo>
                <a:cubicBezTo>
                  <a:pt x="847817" y="1439872"/>
                  <a:pt x="865119" y="1474568"/>
                  <a:pt x="917026" y="1543959"/>
                </a:cubicBezTo>
                <a:cubicBezTo>
                  <a:pt x="934328" y="1578655"/>
                  <a:pt x="951631" y="1613351"/>
                  <a:pt x="951631" y="1648047"/>
                </a:cubicBezTo>
                <a:cubicBezTo>
                  <a:pt x="951631" y="1752134"/>
                  <a:pt x="865119" y="1821525"/>
                  <a:pt x="761305" y="1821525"/>
                </a:cubicBezTo>
                <a:cubicBezTo>
                  <a:pt x="657490" y="1821525"/>
                  <a:pt x="570979" y="1752134"/>
                  <a:pt x="570979" y="1648047"/>
                </a:cubicBezTo>
                <a:cubicBezTo>
                  <a:pt x="570979" y="1613351"/>
                  <a:pt x="588281" y="1578655"/>
                  <a:pt x="605583" y="1543959"/>
                </a:cubicBezTo>
                <a:cubicBezTo>
                  <a:pt x="657490" y="1474568"/>
                  <a:pt x="674793" y="1439872"/>
                  <a:pt x="657490" y="1387829"/>
                </a:cubicBezTo>
                <a:cubicBezTo>
                  <a:pt x="657490" y="1387829"/>
                  <a:pt x="657490" y="1387829"/>
                  <a:pt x="0" y="1387829"/>
                </a:cubicBezTo>
                <a:cubicBezTo>
                  <a:pt x="0" y="1387829"/>
                  <a:pt x="0" y="1387829"/>
                  <a:pt x="0" y="0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79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35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91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26660" y="1895588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026661" y="4038340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288491" y="1895588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288491" y="4038340"/>
            <a:ext cx="2125042" cy="1673372"/>
          </a:xfrm>
          <a:custGeom>
            <a:avLst/>
            <a:gdLst>
              <a:gd name="connsiteX0" fmla="*/ 278901 w 2125042"/>
              <a:gd name="connsiteY0" fmla="*/ 0 h 1673372"/>
              <a:gd name="connsiteX1" fmla="*/ 1846141 w 2125042"/>
              <a:gd name="connsiteY1" fmla="*/ 0 h 1673372"/>
              <a:gd name="connsiteX2" fmla="*/ 2125042 w 2125042"/>
              <a:gd name="connsiteY2" fmla="*/ 278901 h 1673372"/>
              <a:gd name="connsiteX3" fmla="*/ 2125042 w 2125042"/>
              <a:gd name="connsiteY3" fmla="*/ 1394471 h 1673372"/>
              <a:gd name="connsiteX4" fmla="*/ 1846141 w 2125042"/>
              <a:gd name="connsiteY4" fmla="*/ 1673372 h 1673372"/>
              <a:gd name="connsiteX5" fmla="*/ 278901 w 2125042"/>
              <a:gd name="connsiteY5" fmla="*/ 1673372 h 1673372"/>
              <a:gd name="connsiteX6" fmla="*/ 0 w 2125042"/>
              <a:gd name="connsiteY6" fmla="*/ 1394471 h 1673372"/>
              <a:gd name="connsiteX7" fmla="*/ 0 w 2125042"/>
              <a:gd name="connsiteY7" fmla="*/ 278901 h 1673372"/>
              <a:gd name="connsiteX8" fmla="*/ 278901 w 2125042"/>
              <a:gd name="connsiteY8" fmla="*/ 0 h 16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042" h="1673372">
                <a:moveTo>
                  <a:pt x="278901" y="0"/>
                </a:moveTo>
                <a:lnTo>
                  <a:pt x="1846141" y="0"/>
                </a:lnTo>
                <a:cubicBezTo>
                  <a:pt x="2000174" y="0"/>
                  <a:pt x="2125042" y="124868"/>
                  <a:pt x="2125042" y="278901"/>
                </a:cubicBezTo>
                <a:lnTo>
                  <a:pt x="2125042" y="1394471"/>
                </a:lnTo>
                <a:cubicBezTo>
                  <a:pt x="2125042" y="1548504"/>
                  <a:pt x="2000174" y="1673372"/>
                  <a:pt x="1846141" y="1673372"/>
                </a:cubicBezTo>
                <a:lnTo>
                  <a:pt x="278901" y="1673372"/>
                </a:lnTo>
                <a:cubicBezTo>
                  <a:pt x="124868" y="1673372"/>
                  <a:pt x="0" y="1548504"/>
                  <a:pt x="0" y="1394471"/>
                </a:cubicBezTo>
                <a:lnTo>
                  <a:pt x="0" y="278901"/>
                </a:lnTo>
                <a:cubicBezTo>
                  <a:pt x="0" y="124868"/>
                  <a:pt x="124868" y="0"/>
                  <a:pt x="2789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9" Type="http://schemas.openxmlformats.org/officeDocument/2006/relationships/image" Target="../media/image1.jpeg"/><Relationship Id="rId18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2DCB-AA38-49CA-BAD9-890D15E313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F9A1-86E5-4172-9637-F21A2D4AE2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41945" y="541243"/>
            <a:ext cx="10908109" cy="5775513"/>
          </a:xfrm>
          <a:prstGeom prst="rect">
            <a:avLst/>
          </a:prstGeom>
          <a:solidFill>
            <a:srgbClr val="0B245C">
              <a:alpha val="20000"/>
            </a:srgbClr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77201" y="2101164"/>
            <a:ext cx="90375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心流理论简介</a:t>
            </a:r>
            <a:endParaRPr lang="zh-CN" altLang="en-US" sz="8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07524" y="5696134"/>
            <a:ext cx="3776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BUSINESS REPORT SUMMARY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1601" y="792533"/>
            <a:ext cx="10214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ABOUTUS</a:t>
            </a:r>
            <a:endParaRPr lang="zh-CN" altLang="en-US" sz="12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07248" y="792532"/>
            <a:ext cx="113364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12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86949" y="782911"/>
            <a:ext cx="106471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  <a:endParaRPr lang="zh-CN" altLang="en-US" sz="12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15884" y="792534"/>
            <a:ext cx="88357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ANNUAL</a:t>
            </a:r>
            <a:endParaRPr lang="zh-CN" altLang="en-US" sz="12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4756139" y="4592740"/>
            <a:ext cx="1988820" cy="353029"/>
          </a:xfrm>
          <a:prstGeom prst="roundRect">
            <a:avLst>
              <a:gd name="adj" fmla="val 50000"/>
            </a:avLst>
          </a:prstGeom>
          <a:solidFill>
            <a:srgbClr val="0B245C">
              <a:alpha val="50000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汇报人：树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650240" y="3663470"/>
            <a:ext cx="6200618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Egret Dolor. Cum Sociis Antiques Penatibus Et Magness Dis Parturient Montes, Masseter Ridiculus Mus. 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9754" y="669421"/>
            <a:ext cx="12839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 spc="1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8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20" grpId="0" animBg="1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15429" y="359814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7494" y="609042"/>
            <a:ext cx="7931452" cy="661353"/>
            <a:chOff x="777494" y="609042"/>
            <a:chExt cx="7931452" cy="661353"/>
          </a:xfrm>
        </p:grpSpPr>
        <p:grpSp>
          <p:nvGrpSpPr>
            <p:cNvPr id="36" name="组合 35"/>
            <p:cNvGrpSpPr/>
            <p:nvPr/>
          </p:nvGrpSpPr>
          <p:grpSpPr>
            <a:xfrm>
              <a:off x="777494" y="748425"/>
              <a:ext cx="7931452" cy="521970"/>
              <a:chOff x="1508293" y="306481"/>
              <a:chExt cx="7931452" cy="521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508293" y="30648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心流的动力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21080" y="1511300"/>
            <a:ext cx="104882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“</a:t>
            </a:r>
            <a:r>
              <a:rPr lang="zh-CN" altLang="en-US"/>
              <a:t>非常紧凑的体验</a:t>
            </a:r>
            <a:r>
              <a:rPr lang="en-US" altLang="zh-CN"/>
              <a:t>”</a:t>
            </a:r>
            <a:r>
              <a:rPr lang="zh-CN" altLang="en-US"/>
              <a:t>：连续的反馈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>
                <a:solidFill>
                  <a:srgbClr val="FF0000"/>
                </a:solidFill>
              </a:rPr>
              <a:t>即时反馈※</a:t>
            </a:r>
            <a:r>
              <a:rPr lang="zh-CN" altLang="en-US">
                <a:solidFill>
                  <a:schemeClr val="tx1"/>
                </a:solidFill>
              </a:rPr>
              <a:t>：即时保障连续性，反馈提供动力和进一步指示（暂时只讨论积极）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2205" y="2151380"/>
            <a:ext cx="26904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cs typeface="+mn-ea"/>
                <a:sym typeface="+mn-lt"/>
              </a:rPr>
              <a:t>滑雪</a:t>
            </a:r>
            <a:r>
              <a:rPr lang="zh-CN" altLang="en-US" sz="2400" b="1" dirty="0">
                <a:solidFill>
                  <a:schemeClr val="tx2"/>
                </a:solidFill>
                <a:cs typeface="+mn-ea"/>
                <a:sym typeface="+mn-lt"/>
              </a:rPr>
              <a:t>运动员的训练</a:t>
            </a:r>
            <a:endParaRPr lang="zh-CN" alt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080" y="2611755"/>
            <a:ext cx="3843655" cy="2564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52720" y="2611755"/>
            <a:ext cx="56191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“</a:t>
            </a:r>
            <a:r>
              <a:rPr lang="zh-CN" altLang="en-US"/>
              <a:t>通常，当我进入全神贯注状态滑雪时，我会听到指令：</a:t>
            </a:r>
            <a:endParaRPr lang="zh-CN" altLang="en-US"/>
          </a:p>
          <a:p>
            <a:r>
              <a:rPr lang="en-US" altLang="zh-CN"/>
              <a:t>‘</a:t>
            </a:r>
            <a:r>
              <a:rPr lang="zh-CN" altLang="en-US"/>
              <a:t>右转</a:t>
            </a:r>
            <a:r>
              <a:rPr lang="en-US" altLang="zh-CN"/>
              <a:t>’</a:t>
            </a:r>
            <a:r>
              <a:rPr lang="zh-CN" altLang="en-US"/>
              <a:t>，</a:t>
            </a:r>
            <a:r>
              <a:rPr lang="en-US" altLang="zh-CN"/>
              <a:t>‘</a:t>
            </a:r>
            <a:r>
              <a:rPr lang="zh-CN" altLang="en-US"/>
              <a:t>左转</a:t>
            </a:r>
            <a:r>
              <a:rPr lang="en-US" altLang="zh-CN"/>
              <a:t>’</a:t>
            </a:r>
            <a:r>
              <a:rPr lang="zh-CN" altLang="en-US"/>
              <a:t>，</a:t>
            </a:r>
            <a:r>
              <a:rPr lang="en-US" altLang="zh-CN"/>
              <a:t>‘</a:t>
            </a:r>
            <a:r>
              <a:rPr lang="zh-CN" altLang="en-US"/>
              <a:t>这样做</a:t>
            </a:r>
            <a:r>
              <a:rPr lang="en-US" altLang="zh-CN"/>
              <a:t>’</a:t>
            </a:r>
            <a:r>
              <a:rPr lang="zh-CN" altLang="en-US"/>
              <a:t>，</a:t>
            </a:r>
            <a:r>
              <a:rPr lang="en-US" altLang="zh-CN"/>
              <a:t>‘</a:t>
            </a:r>
            <a:r>
              <a:rPr lang="zh-CN" altLang="en-US"/>
              <a:t>那样做</a:t>
            </a:r>
            <a:r>
              <a:rPr lang="en-US" altLang="zh-CN"/>
              <a:t>’</a:t>
            </a:r>
            <a:r>
              <a:rPr lang="zh-CN" altLang="en-US"/>
              <a:t>，而且指令非常快，你只能按照指令做，否则就很可能犯错。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 sz="2400">
                <a:solidFill>
                  <a:srgbClr val="FF0000"/>
                </a:solidFill>
              </a:rPr>
              <a:t>指令：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片段的目标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不断提供积极反馈以维持心流状态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在游戏中有应用价值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41595" y="5092065"/>
            <a:ext cx="5771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关注整体规划更不容易进入心流状态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41945" y="541243"/>
            <a:ext cx="10908109" cy="5775513"/>
          </a:xfrm>
          <a:prstGeom prst="rect">
            <a:avLst/>
          </a:prstGeom>
          <a:solidFill>
            <a:srgbClr val="0B245C">
              <a:alpha val="20000"/>
            </a:srgbClr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82901" y="1195760"/>
            <a:ext cx="341207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60680" y="2795760"/>
            <a:ext cx="158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PART.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ïŝľîdé"/>
          <p:cNvSpPr txBox="1"/>
          <p:nvPr/>
        </p:nvSpPr>
        <p:spPr>
          <a:xfrm>
            <a:off x="3236414" y="4536691"/>
            <a:ext cx="5985872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36595" y="3828415"/>
            <a:ext cx="64719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心流的干扰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因素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1750423" y="598235"/>
            <a:ext cx="2246811" cy="2857714"/>
          </a:xfrm>
          <a:custGeom>
            <a:avLst/>
            <a:gdLst>
              <a:gd name="connsiteX0" fmla="*/ 0 w 2495006"/>
              <a:gd name="connsiteY0" fmla="*/ 2748511 h 3068551"/>
              <a:gd name="connsiteX1" fmla="*/ 2495006 w 2495006"/>
              <a:gd name="connsiteY1" fmla="*/ 2748511 h 3068551"/>
              <a:gd name="connsiteX2" fmla="*/ 2495006 w 2495006"/>
              <a:gd name="connsiteY2" fmla="*/ 3068551 h 3068551"/>
              <a:gd name="connsiteX3" fmla="*/ 0 w 2495006"/>
              <a:gd name="connsiteY3" fmla="*/ 3068551 h 3068551"/>
              <a:gd name="connsiteX4" fmla="*/ 0 w 2495006"/>
              <a:gd name="connsiteY4" fmla="*/ 0 h 3068551"/>
              <a:gd name="connsiteX5" fmla="*/ 2495006 w 2495006"/>
              <a:gd name="connsiteY5" fmla="*/ 0 h 3068551"/>
              <a:gd name="connsiteX6" fmla="*/ 2495006 w 2495006"/>
              <a:gd name="connsiteY6" fmla="*/ 2644008 h 3068551"/>
              <a:gd name="connsiteX7" fmla="*/ 0 w 2495006"/>
              <a:gd name="connsiteY7" fmla="*/ 2644008 h 30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5006" h="3068551">
                <a:moveTo>
                  <a:pt x="0" y="2748511"/>
                </a:moveTo>
                <a:lnTo>
                  <a:pt x="2495006" y="2748511"/>
                </a:lnTo>
                <a:lnTo>
                  <a:pt x="2495006" y="3068551"/>
                </a:lnTo>
                <a:lnTo>
                  <a:pt x="0" y="3068551"/>
                </a:lnTo>
                <a:close/>
                <a:moveTo>
                  <a:pt x="0" y="0"/>
                </a:moveTo>
                <a:lnTo>
                  <a:pt x="2495006" y="0"/>
                </a:lnTo>
                <a:lnTo>
                  <a:pt x="2495006" y="2644008"/>
                </a:lnTo>
                <a:lnTo>
                  <a:pt x="0" y="2644008"/>
                </a:lnTo>
                <a:close/>
              </a:path>
            </a:pathLst>
          </a:custGeom>
          <a:solidFill>
            <a:srgbClr val="0B245C">
              <a:alpha val="50000"/>
            </a:srgbClr>
          </a:solidFill>
          <a:ln>
            <a:solidFill>
              <a:srgbClr val="0B2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55293" y="2272540"/>
            <a:ext cx="12839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 spc="1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8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6" grpId="0" bldLvl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15429" y="360449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7494" y="609042"/>
            <a:ext cx="7931452" cy="661353"/>
            <a:chOff x="777494" y="609042"/>
            <a:chExt cx="7931452" cy="661353"/>
          </a:xfrm>
        </p:grpSpPr>
        <p:grpSp>
          <p:nvGrpSpPr>
            <p:cNvPr id="36" name="组合 35"/>
            <p:cNvGrpSpPr/>
            <p:nvPr/>
          </p:nvGrpSpPr>
          <p:grpSpPr>
            <a:xfrm>
              <a:off x="777494" y="748425"/>
              <a:ext cx="7931452" cy="521970"/>
              <a:chOff x="1508293" y="306481"/>
              <a:chExt cx="7931452" cy="521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508293" y="30648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心流的干扰因素</a:t>
                </a:r>
                <a:endParaRPr lang="zh-CN" altLang="en-US" sz="28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1547495"/>
            <a:ext cx="8138795" cy="475488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15429" y="360449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7494" y="609042"/>
            <a:ext cx="7931452" cy="661353"/>
            <a:chOff x="777494" y="609042"/>
            <a:chExt cx="7931452" cy="661353"/>
          </a:xfrm>
        </p:grpSpPr>
        <p:grpSp>
          <p:nvGrpSpPr>
            <p:cNvPr id="36" name="组合 35"/>
            <p:cNvGrpSpPr/>
            <p:nvPr/>
          </p:nvGrpSpPr>
          <p:grpSpPr>
            <a:xfrm>
              <a:off x="777494" y="748425"/>
              <a:ext cx="7931452" cy="521970"/>
              <a:chOff x="1508293" y="306481"/>
              <a:chExt cx="7931452" cy="521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508293" y="30648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心流的干扰因素</a:t>
                </a:r>
                <a:endParaRPr lang="zh-CN" altLang="en-US" sz="28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4335" y="1493520"/>
            <a:ext cx="8608060" cy="4841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9135" y="1673860"/>
            <a:ext cx="1917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左图：</a:t>
            </a:r>
            <a:endParaRPr lang="zh-CN" altLang="en-US"/>
          </a:p>
          <a:p>
            <a:r>
              <a:rPr lang="zh-CN" altLang="en-US"/>
              <a:t>心流三通道模型</a:t>
            </a:r>
            <a:endParaRPr lang="zh-CN" altLang="en-US"/>
          </a:p>
          <a:p>
            <a:r>
              <a:rPr lang="zh-CN" altLang="en-US"/>
              <a:t>右图：</a:t>
            </a:r>
            <a:endParaRPr lang="zh-CN" altLang="en-US"/>
          </a:p>
          <a:p>
            <a:r>
              <a:rPr lang="zh-CN" altLang="en-US"/>
              <a:t>心流八通道模型</a:t>
            </a:r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15429" y="359814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具体实现的手段、方法等，具有多样性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7654" y="609042"/>
            <a:ext cx="7921292" cy="685483"/>
            <a:chOff x="787654" y="609042"/>
            <a:chExt cx="7921292" cy="685483"/>
          </a:xfrm>
        </p:grpSpPr>
        <p:grpSp>
          <p:nvGrpSpPr>
            <p:cNvPr id="25" name="组合 24"/>
            <p:cNvGrpSpPr/>
            <p:nvPr/>
          </p:nvGrpSpPr>
          <p:grpSpPr>
            <a:xfrm>
              <a:off x="787654" y="772555"/>
              <a:ext cx="7921292" cy="521970"/>
              <a:chOff x="1518453" y="330611"/>
              <a:chExt cx="7921292" cy="521970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518453" y="33061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心流的干扰因素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744d49d5-804f-4a35-9ab6-98a3540b9817"/>
          <p:cNvGrpSpPr>
            <a:grpSpLocks noChangeAspect="1"/>
          </p:cNvGrpSpPr>
          <p:nvPr/>
        </p:nvGrpSpPr>
        <p:grpSpPr>
          <a:xfrm>
            <a:off x="3751425" y="2218039"/>
            <a:ext cx="4689151" cy="3439828"/>
            <a:chOff x="3774284" y="1772816"/>
            <a:chExt cx="4689151" cy="3439828"/>
          </a:xfrm>
        </p:grpSpPr>
        <p:grpSp>
          <p:nvGrpSpPr>
            <p:cNvPr id="9" name="Group 13"/>
            <p:cNvGrpSpPr/>
            <p:nvPr/>
          </p:nvGrpSpPr>
          <p:grpSpPr>
            <a:xfrm>
              <a:off x="3774284" y="2299963"/>
              <a:ext cx="4689151" cy="2344576"/>
              <a:chOff x="5025571" y="2441729"/>
              <a:chExt cx="11048999" cy="5524501"/>
            </a:xfrm>
          </p:grpSpPr>
          <p:sp>
            <p:nvSpPr>
              <p:cNvPr id="20" name="Arc 24"/>
              <p:cNvSpPr/>
              <p:nvPr/>
            </p:nvSpPr>
            <p:spPr>
              <a:xfrm rot="5400000">
                <a:off x="5025571" y="2441729"/>
                <a:ext cx="5524501" cy="552450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Arc 25"/>
              <p:cNvSpPr/>
              <p:nvPr/>
            </p:nvSpPr>
            <p:spPr>
              <a:xfrm rot="16200000">
                <a:off x="10550070" y="2441730"/>
                <a:ext cx="5524500" cy="5524500"/>
              </a:xfrm>
              <a:prstGeom prst="arc">
                <a:avLst>
                  <a:gd name="adj1" fmla="val 16297427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Oval 16"/>
            <p:cNvSpPr/>
            <p:nvPr/>
          </p:nvSpPr>
          <p:spPr>
            <a:xfrm>
              <a:off x="4101184" y="4171269"/>
              <a:ext cx="404887" cy="404887"/>
            </a:xfrm>
            <a:prstGeom prst="ellipse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Oval 17"/>
            <p:cNvSpPr/>
            <p:nvPr/>
          </p:nvSpPr>
          <p:spPr>
            <a:xfrm>
              <a:off x="7752663" y="2282644"/>
              <a:ext cx="404887" cy="4048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3"/>
            <p:cNvGrpSpPr/>
            <p:nvPr/>
          </p:nvGrpSpPr>
          <p:grpSpPr>
            <a:xfrm>
              <a:off x="6627184" y="3884724"/>
              <a:ext cx="1327924" cy="1327920"/>
              <a:chOff x="6714584" y="3938476"/>
              <a:chExt cx="1022143" cy="1022141"/>
            </a:xfrm>
          </p:grpSpPr>
          <p:sp>
            <p:nvSpPr>
              <p:cNvPr id="17" name="Oval 18"/>
              <p:cNvSpPr/>
              <p:nvPr/>
            </p:nvSpPr>
            <p:spPr>
              <a:xfrm flipH="1">
                <a:off x="6714584" y="3938476"/>
                <a:ext cx="1022143" cy="1022141"/>
              </a:xfrm>
              <a:prstGeom prst="ellipse">
                <a:avLst/>
              </a:prstGeom>
              <a:solidFill>
                <a:srgbClr val="0B245C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Oval 19"/>
              <p:cNvSpPr/>
              <p:nvPr/>
            </p:nvSpPr>
            <p:spPr>
              <a:xfrm flipH="1">
                <a:off x="6793889" y="4011683"/>
                <a:ext cx="871263" cy="871262"/>
              </a:xfrm>
              <a:prstGeom prst="ellipse">
                <a:avLst/>
              </a:prstGeom>
              <a:solidFill>
                <a:srgbClr val="0B245C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"/>
            <p:cNvGrpSpPr/>
            <p:nvPr/>
          </p:nvGrpSpPr>
          <p:grpSpPr>
            <a:xfrm>
              <a:off x="4282608" y="1772816"/>
              <a:ext cx="1327924" cy="1327920"/>
              <a:chOff x="4909893" y="2312876"/>
              <a:chExt cx="1022143" cy="1022141"/>
            </a:xfrm>
          </p:grpSpPr>
          <p:sp>
            <p:nvSpPr>
              <p:cNvPr id="14" name="Oval 21"/>
              <p:cNvSpPr/>
              <p:nvPr/>
            </p:nvSpPr>
            <p:spPr>
              <a:xfrm flipH="1">
                <a:off x="4909893" y="2312876"/>
                <a:ext cx="1022143" cy="1022141"/>
              </a:xfrm>
              <a:prstGeom prst="ellipse">
                <a:avLst/>
              </a:prstGeom>
              <a:solidFill>
                <a:srgbClr val="0B245C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Oval 22"/>
              <p:cNvSpPr/>
              <p:nvPr/>
            </p:nvSpPr>
            <p:spPr>
              <a:xfrm flipH="1">
                <a:off x="4989198" y="2388316"/>
                <a:ext cx="871263" cy="871262"/>
              </a:xfrm>
              <a:prstGeom prst="ellipse">
                <a:avLst/>
              </a:prstGeom>
              <a:solidFill>
                <a:srgbClr val="0B245C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82952" y="2092021"/>
            <a:ext cx="2756462" cy="1477209"/>
            <a:chOff x="5133155" y="1649255"/>
            <a:chExt cx="2756462" cy="1477209"/>
          </a:xfrm>
        </p:grpSpPr>
        <p:sp>
          <p:nvSpPr>
            <p:cNvPr id="23" name="矩形 22"/>
            <p:cNvSpPr/>
            <p:nvPr/>
          </p:nvSpPr>
          <p:spPr>
            <a:xfrm>
              <a:off x="5133155" y="2001879"/>
              <a:ext cx="2756462" cy="11245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人类对一切事、物，思维认知代名词，是对真实世界最的认识，是终极的真理、规律、原则，具有唯一性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133155" y="1649255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B245C"/>
                  </a:solidFill>
                  <a:cs typeface="+mn-ea"/>
                  <a:sym typeface="+mn-lt"/>
                </a:rPr>
                <a:t>定义</a:t>
              </a:r>
              <a:endParaRPr lang="zh-CN" altLang="en-US" b="1" dirty="0">
                <a:solidFill>
                  <a:srgbClr val="0B245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2952" y="4526080"/>
            <a:ext cx="4612429" cy="667821"/>
            <a:chOff x="5133155" y="2001879"/>
            <a:chExt cx="4612429" cy="667821"/>
          </a:xfrm>
        </p:grpSpPr>
        <p:sp>
          <p:nvSpPr>
            <p:cNvPr id="32" name="矩形 31"/>
            <p:cNvSpPr/>
            <p:nvPr/>
          </p:nvSpPr>
          <p:spPr>
            <a:xfrm>
              <a:off x="5133155" y="2001879"/>
              <a:ext cx="2756462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503610" y="2246155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B245C"/>
                  </a:solidFill>
                  <a:cs typeface="+mn-ea"/>
                  <a:sym typeface="+mn-lt"/>
                </a:rPr>
                <a:t>归纳</a:t>
              </a:r>
              <a:endParaRPr lang="zh-CN" altLang="en-US" b="1" dirty="0">
                <a:solidFill>
                  <a:srgbClr val="0B245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07399" y="2444645"/>
            <a:ext cx="4609889" cy="657661"/>
            <a:chOff x="3279728" y="2001879"/>
            <a:chExt cx="4609889" cy="657661"/>
          </a:xfrm>
        </p:grpSpPr>
        <p:sp>
          <p:nvSpPr>
            <p:cNvPr id="35" name="矩形 34"/>
            <p:cNvSpPr/>
            <p:nvPr/>
          </p:nvSpPr>
          <p:spPr>
            <a:xfrm>
              <a:off x="5133155" y="2001879"/>
              <a:ext cx="2756462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279728" y="2235995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B245C"/>
                  </a:solidFill>
                  <a:cs typeface="+mn-ea"/>
                  <a:sym typeface="+mn-lt"/>
                </a:rPr>
                <a:t>演绎</a:t>
              </a:r>
              <a:endParaRPr lang="zh-CN" altLang="en-US" b="1" dirty="0">
                <a:solidFill>
                  <a:srgbClr val="0B245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60826" y="4173456"/>
            <a:ext cx="2756462" cy="960319"/>
            <a:chOff x="5133155" y="1649255"/>
            <a:chExt cx="2756462" cy="960319"/>
          </a:xfrm>
        </p:grpSpPr>
        <p:sp>
          <p:nvSpPr>
            <p:cNvPr id="38" name="矩形 37"/>
            <p:cNvSpPr/>
            <p:nvPr/>
          </p:nvSpPr>
          <p:spPr>
            <a:xfrm>
              <a:off x="5133155" y="2001879"/>
              <a:ext cx="2756462" cy="6076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具体实现的手段、方法等，具有多样性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647643" y="1649255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B245C"/>
                  </a:solidFill>
                  <a:cs typeface="+mn-ea"/>
                  <a:sym typeface="+mn-lt"/>
                </a:rPr>
                <a:t>应用</a:t>
              </a:r>
              <a:endParaRPr lang="zh-CN" altLang="en-US" b="1" dirty="0">
                <a:solidFill>
                  <a:srgbClr val="0B245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72820" y="1450340"/>
            <a:ext cx="4879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以</a:t>
            </a:r>
            <a:r>
              <a:rPr lang="en-US" altLang="zh-CN" sz="2400"/>
              <a:t>3M</a:t>
            </a:r>
            <a:r>
              <a:rPr lang="zh-CN" altLang="en-US" sz="2400"/>
              <a:t>认知模型为例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604385" y="2679065"/>
            <a:ext cx="79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什么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18960" y="4794885"/>
            <a:ext cx="810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怎么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5" name="半闭框 4"/>
          <p:cNvSpPr/>
          <p:nvPr/>
        </p:nvSpPr>
        <p:spPr>
          <a:xfrm>
            <a:off x="3751580" y="4059555"/>
            <a:ext cx="558165" cy="5372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半闭框 5"/>
          <p:cNvSpPr/>
          <p:nvPr/>
        </p:nvSpPr>
        <p:spPr>
          <a:xfrm rot="10800000">
            <a:off x="7882255" y="3215640"/>
            <a:ext cx="558165" cy="5575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15429" y="360449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7494" y="609042"/>
            <a:ext cx="7931452" cy="661353"/>
            <a:chOff x="777494" y="609042"/>
            <a:chExt cx="7931452" cy="661353"/>
          </a:xfrm>
        </p:grpSpPr>
        <p:grpSp>
          <p:nvGrpSpPr>
            <p:cNvPr id="36" name="组合 35"/>
            <p:cNvGrpSpPr/>
            <p:nvPr/>
          </p:nvGrpSpPr>
          <p:grpSpPr>
            <a:xfrm>
              <a:off x="777494" y="748425"/>
              <a:ext cx="7931452" cy="521970"/>
              <a:chOff x="1508293" y="306481"/>
              <a:chExt cx="7931452" cy="521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508293" y="30648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心流的干扰因素</a:t>
                </a:r>
                <a:endParaRPr lang="zh-CN" altLang="en-US" sz="28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7741" y="1927243"/>
            <a:ext cx="2241974" cy="3706585"/>
            <a:chOff x="1937741" y="2113639"/>
            <a:chExt cx="2241974" cy="3706585"/>
          </a:xfrm>
        </p:grpSpPr>
        <p:sp>
          <p:nvSpPr>
            <p:cNvPr id="9" name="MH_Text_1"/>
            <p:cNvSpPr/>
            <p:nvPr>
              <p:custDataLst>
                <p:tags r:id="rId1"/>
              </p:custDataLst>
            </p:nvPr>
          </p:nvSpPr>
          <p:spPr>
            <a:xfrm>
              <a:off x="1945931" y="2492601"/>
              <a:ext cx="2233784" cy="2510386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50">
              <a:solidFill>
                <a:srgbClr val="0B245C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72000" rIns="72000" bIns="0" spcCol="1270" anchor="ctr">
              <a:normAutofit/>
            </a:bodyPr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SubTitle_1"/>
            <p:cNvSpPr/>
            <p:nvPr>
              <p:custDataLst>
                <p:tags r:id="rId2"/>
              </p:custDataLst>
            </p:nvPr>
          </p:nvSpPr>
          <p:spPr>
            <a:xfrm>
              <a:off x="1945931" y="5002987"/>
              <a:ext cx="2233784" cy="81723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rgbClr val="0B245C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>
              <a:normAutofit/>
            </a:bodyPr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MH_Other_1"/>
            <p:cNvSpPr/>
            <p:nvPr>
              <p:custDataLst>
                <p:tags r:id="rId3"/>
              </p:custDataLst>
            </p:nvPr>
          </p:nvSpPr>
          <p:spPr>
            <a:xfrm>
              <a:off x="2706592" y="2113639"/>
              <a:ext cx="806760" cy="808855"/>
            </a:xfrm>
            <a:prstGeom prst="ellipse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32590" y="3096532"/>
              <a:ext cx="1852276" cy="11245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同一时间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只有一个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大部分情况存在一个预先的模式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3.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消耗较多注意力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7741" y="5180629"/>
              <a:ext cx="2241974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识别模式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028661" y="1927243"/>
            <a:ext cx="2241974" cy="3706585"/>
            <a:chOff x="1937741" y="2113639"/>
            <a:chExt cx="2241974" cy="3706585"/>
          </a:xfrm>
        </p:grpSpPr>
        <p:sp>
          <p:nvSpPr>
            <p:cNvPr id="3" name="MH_Text_1"/>
            <p:cNvSpPr/>
            <p:nvPr>
              <p:custDataLst>
                <p:tags r:id="rId4"/>
              </p:custDataLst>
            </p:nvPr>
          </p:nvSpPr>
          <p:spPr>
            <a:xfrm>
              <a:off x="1945931" y="2492601"/>
              <a:ext cx="2233784" cy="2510386"/>
            </a:xfrm>
            <a:custGeom>
              <a:avLst/>
              <a:gdLst>
                <a:gd name="connsiteX0" fmla="*/ 115088 w 1927180"/>
                <a:gd name="connsiteY0" fmla="*/ 0 h 1438599"/>
                <a:gd name="connsiteX1" fmla="*/ 1812092 w 1927180"/>
                <a:gd name="connsiteY1" fmla="*/ 0 h 1438599"/>
                <a:gd name="connsiteX2" fmla="*/ 1927180 w 1927180"/>
                <a:gd name="connsiteY2" fmla="*/ 115088 h 1438599"/>
                <a:gd name="connsiteX3" fmla="*/ 1927180 w 1927180"/>
                <a:gd name="connsiteY3" fmla="*/ 1438599 h 1438599"/>
                <a:gd name="connsiteX4" fmla="*/ 1927180 w 1927180"/>
                <a:gd name="connsiteY4" fmla="*/ 1438599 h 1438599"/>
                <a:gd name="connsiteX5" fmla="*/ 0 w 1927180"/>
                <a:gd name="connsiteY5" fmla="*/ 1438599 h 1438599"/>
                <a:gd name="connsiteX6" fmla="*/ 0 w 1927180"/>
                <a:gd name="connsiteY6" fmla="*/ 1438599 h 1438599"/>
                <a:gd name="connsiteX7" fmla="*/ 0 w 1927180"/>
                <a:gd name="connsiteY7" fmla="*/ 115088 h 1438599"/>
                <a:gd name="connsiteX8" fmla="*/ 115088 w 1927180"/>
                <a:gd name="connsiteY8" fmla="*/ 0 h 143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80" h="1438599">
                  <a:moveTo>
                    <a:pt x="115088" y="0"/>
                  </a:moveTo>
                  <a:lnTo>
                    <a:pt x="1812092" y="0"/>
                  </a:lnTo>
                  <a:cubicBezTo>
                    <a:pt x="1875653" y="0"/>
                    <a:pt x="1927180" y="51527"/>
                    <a:pt x="1927180" y="115088"/>
                  </a:cubicBezTo>
                  <a:lnTo>
                    <a:pt x="1927180" y="1438599"/>
                  </a:lnTo>
                  <a:lnTo>
                    <a:pt x="1927180" y="1438599"/>
                  </a:lnTo>
                  <a:lnTo>
                    <a:pt x="0" y="1438599"/>
                  </a:lnTo>
                  <a:lnTo>
                    <a:pt x="0" y="1438599"/>
                  </a:lnTo>
                  <a:lnTo>
                    <a:pt x="0" y="115088"/>
                  </a:lnTo>
                  <a:cubicBezTo>
                    <a:pt x="0" y="51527"/>
                    <a:pt x="51527" y="0"/>
                    <a:pt x="115088" y="0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50">
              <a:solidFill>
                <a:srgbClr val="0B245C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72000" rIns="72000" bIns="0" spcCol="1270" anchor="ctr">
              <a:normAutofit/>
            </a:bodyPr>
            <a:lstStyle/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solidFill>
                  <a:srgbClr val="1C1C1C"/>
                </a:solidFill>
                <a:cs typeface="+mn-ea"/>
                <a:sym typeface="+mn-lt"/>
              </a:endParaRPr>
            </a:p>
          </p:txBody>
        </p:sp>
        <p:sp>
          <p:nvSpPr>
            <p:cNvPr id="4" name="MH_SubTitle_1"/>
            <p:cNvSpPr/>
            <p:nvPr>
              <p:custDataLst>
                <p:tags r:id="rId5"/>
              </p:custDataLst>
            </p:nvPr>
          </p:nvSpPr>
          <p:spPr>
            <a:xfrm>
              <a:off x="1945931" y="5002987"/>
              <a:ext cx="2233784" cy="817237"/>
            </a:xfrm>
            <a:custGeom>
              <a:avLst/>
              <a:gdLst>
                <a:gd name="connsiteX0" fmla="*/ 0 w 1710000"/>
                <a:gd name="connsiteY0" fmla="*/ 0 h 618597"/>
                <a:gd name="connsiteX1" fmla="*/ 1710000 w 1710000"/>
                <a:gd name="connsiteY1" fmla="*/ 0 h 618597"/>
                <a:gd name="connsiteX2" fmla="*/ 1710000 w 1710000"/>
                <a:gd name="connsiteY2" fmla="*/ 515495 h 618597"/>
                <a:gd name="connsiteX3" fmla="*/ 1606898 w 1710000"/>
                <a:gd name="connsiteY3" fmla="*/ 618597 h 618597"/>
                <a:gd name="connsiteX4" fmla="*/ 103102 w 1710000"/>
                <a:gd name="connsiteY4" fmla="*/ 618597 h 618597"/>
                <a:gd name="connsiteX5" fmla="*/ 0 w 1710000"/>
                <a:gd name="connsiteY5" fmla="*/ 515495 h 6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000" h="618597">
                  <a:moveTo>
                    <a:pt x="0" y="0"/>
                  </a:moveTo>
                  <a:lnTo>
                    <a:pt x="1710000" y="0"/>
                  </a:lnTo>
                  <a:lnTo>
                    <a:pt x="1710000" y="515495"/>
                  </a:lnTo>
                  <a:cubicBezTo>
                    <a:pt x="1710000" y="572437"/>
                    <a:pt x="1663840" y="618597"/>
                    <a:pt x="1606898" y="618597"/>
                  </a:cubicBezTo>
                  <a:lnTo>
                    <a:pt x="103102" y="618597"/>
                  </a:lnTo>
                  <a:cubicBezTo>
                    <a:pt x="46160" y="618597"/>
                    <a:pt x="0" y="572437"/>
                    <a:pt x="0" y="515495"/>
                  </a:cubicBezTo>
                  <a:close/>
                </a:path>
              </a:pathLst>
            </a:custGeom>
            <a:solidFill>
              <a:srgbClr val="0B245C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>
              <a:norm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6"/>
              </p:custDataLst>
            </p:nvPr>
          </p:nvSpPr>
          <p:spPr>
            <a:xfrm>
              <a:off x="2706592" y="2113639"/>
              <a:ext cx="806760" cy="808855"/>
            </a:xfrm>
            <a:prstGeom prst="ellipse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132590" y="3096532"/>
              <a:ext cx="1852276" cy="8661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1.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其中可能有很多方法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2.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消耗较少注意力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937741" y="5180629"/>
              <a:ext cx="2241974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应用模式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箭头连接符 13"/>
          <p:cNvCxnSpPr/>
          <p:nvPr/>
        </p:nvCxnSpPr>
        <p:spPr>
          <a:xfrm flipV="1">
            <a:off x="4300220" y="2343150"/>
            <a:ext cx="3564000" cy="1016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4340860" y="3053080"/>
            <a:ext cx="3428365" cy="1016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箭头 15"/>
          <p:cNvSpPr/>
          <p:nvPr/>
        </p:nvSpPr>
        <p:spPr>
          <a:xfrm>
            <a:off x="648335" y="3175000"/>
            <a:ext cx="1176655" cy="1125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13460" y="3590925"/>
            <a:ext cx="709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理解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76900" y="1825625"/>
            <a:ext cx="671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试错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709920" y="2596515"/>
            <a:ext cx="1490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反馈（动力）</a:t>
            </a:r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15429" y="360449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7494" y="609042"/>
            <a:ext cx="7931452" cy="661353"/>
            <a:chOff x="777494" y="609042"/>
            <a:chExt cx="7931452" cy="661353"/>
          </a:xfrm>
        </p:grpSpPr>
        <p:grpSp>
          <p:nvGrpSpPr>
            <p:cNvPr id="36" name="组合 35"/>
            <p:cNvGrpSpPr/>
            <p:nvPr/>
          </p:nvGrpSpPr>
          <p:grpSpPr>
            <a:xfrm>
              <a:off x="777494" y="748425"/>
              <a:ext cx="7931452" cy="521970"/>
              <a:chOff x="1508293" y="306481"/>
              <a:chExt cx="7931452" cy="521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508293" y="30648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心流的干扰因素</a:t>
                </a:r>
                <a:endParaRPr lang="zh-CN" altLang="en-US" sz="28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7470" y="1251585"/>
            <a:ext cx="7491730" cy="46824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" y="1270635"/>
            <a:ext cx="3374390" cy="1898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685" y="3245485"/>
            <a:ext cx="321564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以《喵斯快跑》为例</a:t>
            </a:r>
            <a:endParaRPr lang="zh-CN" altLang="en-US" sz="3200"/>
          </a:p>
          <a:p>
            <a:r>
              <a:rPr lang="zh-CN" altLang="en-US" sz="2000"/>
              <a:t>模式识别中的干扰问题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15429" y="359814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7494" y="609042"/>
            <a:ext cx="7931452" cy="661353"/>
            <a:chOff x="777494" y="609042"/>
            <a:chExt cx="7931452" cy="661353"/>
          </a:xfrm>
        </p:grpSpPr>
        <p:grpSp>
          <p:nvGrpSpPr>
            <p:cNvPr id="36" name="组合 35"/>
            <p:cNvGrpSpPr/>
            <p:nvPr/>
          </p:nvGrpSpPr>
          <p:grpSpPr>
            <a:xfrm>
              <a:off x="777494" y="748425"/>
              <a:ext cx="7931452" cy="521970"/>
              <a:chOff x="1508293" y="306481"/>
              <a:chExt cx="7931452" cy="521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508293" y="30648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心流的干扰因素</a:t>
                </a:r>
                <a:endParaRPr lang="zh-CN" altLang="en-US" sz="28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1365250"/>
            <a:ext cx="3801745" cy="2132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0" y="1513840"/>
            <a:ext cx="3355340" cy="1835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3552825"/>
            <a:ext cx="3103880" cy="283464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822700" y="4351655"/>
            <a:ext cx="770890" cy="91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10" y="3478530"/>
            <a:ext cx="3346450" cy="29832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08035" y="1440180"/>
            <a:ext cx="31546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以乔纳森布洛的《见证者》为例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8408035" y="2647315"/>
            <a:ext cx="2819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模式识别中的</a:t>
            </a:r>
            <a:r>
              <a:rPr lang="zh-CN" altLang="en-US"/>
              <a:t>动力问题：</a:t>
            </a:r>
            <a:endParaRPr lang="zh-CN" altLang="en-US"/>
          </a:p>
        </p:txBody>
      </p:sp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5"/>
          <a:srcRect t="24596" b="23699"/>
          <a:stretch>
            <a:fillRect/>
          </a:stretch>
        </p:blipFill>
        <p:spPr>
          <a:xfrm>
            <a:off x="8250555" y="3620135"/>
            <a:ext cx="3470275" cy="2538095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1945" y="541243"/>
            <a:ext cx="10908109" cy="5775513"/>
          </a:xfrm>
          <a:prstGeom prst="rect">
            <a:avLst/>
          </a:prstGeom>
          <a:solidFill>
            <a:srgbClr val="0B245C">
              <a:alpha val="20000"/>
            </a:srgbClr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9320" y="2602865"/>
            <a:ext cx="7833995" cy="110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汇报完毕</a:t>
            </a:r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101590" y="4610100"/>
            <a:ext cx="1988820" cy="353060"/>
          </a:xfrm>
          <a:prstGeom prst="roundRect">
            <a:avLst>
              <a:gd name="adj" fmla="val 50000"/>
            </a:avLst>
          </a:prstGeom>
          <a:solidFill>
            <a:srgbClr val="0B24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汇报人：树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995930" y="3814445"/>
            <a:ext cx="6200775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Egret Dolor. Cum Sociis Antiques Penatibus Et Magness Dis Parturient Montes, Masseter Ridiculus Mus. 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4490" y="1895475"/>
            <a:ext cx="6383655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3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4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>
        <p14:prism isContent="1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641945" y="541243"/>
            <a:ext cx="10908109" cy="5775513"/>
          </a:xfrm>
          <a:prstGeom prst="rect">
            <a:avLst/>
          </a:prstGeom>
          <a:solidFill>
            <a:srgbClr val="0B245C">
              <a:alpha val="20000"/>
            </a:srgbClr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16100" y="1841500"/>
            <a:ext cx="3175000" cy="317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B245C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594100" y="1079500"/>
            <a:ext cx="620714" cy="62071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984627" y="1496219"/>
            <a:ext cx="230186" cy="2301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079750" y="5133974"/>
            <a:ext cx="620714" cy="62071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003550" y="5145087"/>
            <a:ext cx="230186" cy="2301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799376" y="1650206"/>
            <a:ext cx="4843225" cy="749241"/>
            <a:chOff x="3797607" y="424476"/>
            <a:chExt cx="3807891" cy="749241"/>
          </a:xfrm>
        </p:grpSpPr>
        <p:sp>
          <p:nvSpPr>
            <p:cNvPr id="12" name="文本框 11"/>
            <p:cNvSpPr txBox="1"/>
            <p:nvPr/>
          </p:nvSpPr>
          <p:spPr>
            <a:xfrm>
              <a:off x="3797608" y="424476"/>
              <a:ext cx="3144316" cy="583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i="1" dirty="0">
                  <a:solidFill>
                    <a:schemeClr val="bg1"/>
                  </a:solidFill>
                  <a:cs typeface="+mn-ea"/>
                  <a:sym typeface="+mn-lt"/>
                </a:rPr>
                <a:t>1 . 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心流的定义及本质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97607" y="904476"/>
              <a:ext cx="3807891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99376" y="2677991"/>
            <a:ext cx="4843224" cy="745494"/>
            <a:chOff x="3797607" y="424476"/>
            <a:chExt cx="3807891" cy="745494"/>
          </a:xfrm>
        </p:grpSpPr>
        <p:sp>
          <p:nvSpPr>
            <p:cNvPr id="15" name="文本框 14"/>
            <p:cNvSpPr txBox="1"/>
            <p:nvPr/>
          </p:nvSpPr>
          <p:spPr>
            <a:xfrm>
              <a:off x="3797608" y="424476"/>
              <a:ext cx="2185745" cy="583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3200" b="1" i="1" dirty="0">
                  <a:solidFill>
                    <a:schemeClr val="bg1"/>
                  </a:solidFill>
                  <a:cs typeface="+mn-ea"/>
                  <a:sym typeface="+mn-lt"/>
                </a:rPr>
                <a:t>2 . 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心流的动力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97607" y="900729"/>
              <a:ext cx="3807891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99376" y="3722704"/>
            <a:ext cx="4843224" cy="724819"/>
            <a:chOff x="3797607" y="424476"/>
            <a:chExt cx="3807891" cy="724819"/>
          </a:xfrm>
        </p:grpSpPr>
        <p:sp>
          <p:nvSpPr>
            <p:cNvPr id="18" name="文本框 17"/>
            <p:cNvSpPr txBox="1"/>
            <p:nvPr/>
          </p:nvSpPr>
          <p:spPr>
            <a:xfrm>
              <a:off x="3797608" y="424476"/>
              <a:ext cx="2824793" cy="5835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i="1" dirty="0">
                  <a:solidFill>
                    <a:schemeClr val="bg1"/>
                  </a:solidFill>
                  <a:cs typeface="+mn-ea"/>
                  <a:sym typeface="+mn-lt"/>
                </a:rPr>
                <a:t>3 . 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心流的干扰因素</a:t>
              </a:r>
              <a:endParaRPr lang="zh-CN" altLang="en-US" sz="32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797607" y="880054"/>
              <a:ext cx="3807891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917700" y="360394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i="1" dirty="0">
                <a:solidFill>
                  <a:srgbClr val="0B245C"/>
                </a:solidFill>
                <a:cs typeface="+mn-ea"/>
                <a:sym typeface="+mn-lt"/>
              </a:rPr>
              <a:t>CONTENT</a:t>
            </a:r>
            <a:endParaRPr kumimoji="0" lang="zh-CN" altLang="en-US" sz="3600" i="1" u="none" strike="noStrike" kern="1200" cap="none" spc="0" normalizeH="0" baseline="0" noProof="0" dirty="0">
              <a:ln>
                <a:noFill/>
              </a:ln>
              <a:solidFill>
                <a:srgbClr val="0B245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7700" y="27881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B245C"/>
                </a:solidFill>
                <a:effectLst/>
                <a:uLnTx/>
                <a:uFillTx/>
                <a:cs typeface="+mn-ea"/>
                <a:sym typeface="+mn-lt"/>
              </a:rPr>
              <a:t>目 录</a:t>
            </a:r>
            <a:endParaRPr kumimoji="0" lang="zh-CN" altLang="en-US" sz="5400" b="1" u="none" strike="noStrike" kern="1200" cap="none" spc="0" normalizeH="0" baseline="0" noProof="0" dirty="0">
              <a:ln>
                <a:noFill/>
              </a:ln>
              <a:solidFill>
                <a:srgbClr val="0B245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conveyor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41945" y="541243"/>
            <a:ext cx="10908109" cy="5775513"/>
          </a:xfrm>
          <a:prstGeom prst="rect">
            <a:avLst/>
          </a:prstGeom>
          <a:solidFill>
            <a:srgbClr val="0B245C">
              <a:alpha val="20000"/>
            </a:srgbClr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82901" y="1195760"/>
            <a:ext cx="34120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60680" y="2795760"/>
            <a:ext cx="158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PART.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ïŝľîdé"/>
          <p:cNvSpPr txBox="1"/>
          <p:nvPr/>
        </p:nvSpPr>
        <p:spPr>
          <a:xfrm>
            <a:off x="3236414" y="4536691"/>
            <a:ext cx="5985872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36414" y="3828135"/>
            <a:ext cx="59858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心流的定义及本质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1750423" y="598235"/>
            <a:ext cx="2246811" cy="2857714"/>
          </a:xfrm>
          <a:custGeom>
            <a:avLst/>
            <a:gdLst>
              <a:gd name="connsiteX0" fmla="*/ 0 w 2495006"/>
              <a:gd name="connsiteY0" fmla="*/ 2748511 h 3068551"/>
              <a:gd name="connsiteX1" fmla="*/ 2495006 w 2495006"/>
              <a:gd name="connsiteY1" fmla="*/ 2748511 h 3068551"/>
              <a:gd name="connsiteX2" fmla="*/ 2495006 w 2495006"/>
              <a:gd name="connsiteY2" fmla="*/ 3068551 h 3068551"/>
              <a:gd name="connsiteX3" fmla="*/ 0 w 2495006"/>
              <a:gd name="connsiteY3" fmla="*/ 3068551 h 3068551"/>
              <a:gd name="connsiteX4" fmla="*/ 0 w 2495006"/>
              <a:gd name="connsiteY4" fmla="*/ 0 h 3068551"/>
              <a:gd name="connsiteX5" fmla="*/ 2495006 w 2495006"/>
              <a:gd name="connsiteY5" fmla="*/ 0 h 3068551"/>
              <a:gd name="connsiteX6" fmla="*/ 2495006 w 2495006"/>
              <a:gd name="connsiteY6" fmla="*/ 2644008 h 3068551"/>
              <a:gd name="connsiteX7" fmla="*/ 0 w 2495006"/>
              <a:gd name="connsiteY7" fmla="*/ 2644008 h 30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5006" h="3068551">
                <a:moveTo>
                  <a:pt x="0" y="2748511"/>
                </a:moveTo>
                <a:lnTo>
                  <a:pt x="2495006" y="2748511"/>
                </a:lnTo>
                <a:lnTo>
                  <a:pt x="2495006" y="3068551"/>
                </a:lnTo>
                <a:lnTo>
                  <a:pt x="0" y="3068551"/>
                </a:lnTo>
                <a:close/>
                <a:moveTo>
                  <a:pt x="0" y="0"/>
                </a:moveTo>
                <a:lnTo>
                  <a:pt x="2495006" y="0"/>
                </a:lnTo>
                <a:lnTo>
                  <a:pt x="2495006" y="2644008"/>
                </a:lnTo>
                <a:lnTo>
                  <a:pt x="0" y="2644008"/>
                </a:lnTo>
                <a:close/>
              </a:path>
            </a:pathLst>
          </a:custGeom>
          <a:solidFill>
            <a:srgbClr val="0B245C">
              <a:alpha val="50000"/>
            </a:srgbClr>
          </a:solidFill>
          <a:ln>
            <a:solidFill>
              <a:srgbClr val="0B2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55293" y="2272540"/>
            <a:ext cx="12839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 spc="1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8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6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15429" y="360449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341"/>
          <p:cNvSpPr>
            <a:spLocks noEditPoints="1"/>
          </p:cNvSpPr>
          <p:nvPr/>
        </p:nvSpPr>
        <p:spPr bwMode="auto">
          <a:xfrm>
            <a:off x="6995436" y="4238288"/>
            <a:ext cx="341313" cy="26352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274"/>
          <p:cNvSpPr>
            <a:spLocks noEditPoints="1"/>
          </p:cNvSpPr>
          <p:nvPr/>
        </p:nvSpPr>
        <p:spPr bwMode="auto">
          <a:xfrm>
            <a:off x="8205069" y="4223087"/>
            <a:ext cx="341313" cy="342900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Freeform 329"/>
          <p:cNvSpPr>
            <a:spLocks noEditPoints="1"/>
          </p:cNvSpPr>
          <p:nvPr/>
        </p:nvSpPr>
        <p:spPr bwMode="auto">
          <a:xfrm>
            <a:off x="9414702" y="4233972"/>
            <a:ext cx="352425" cy="249238"/>
          </a:xfrm>
          <a:custGeom>
            <a:avLst/>
            <a:gdLst>
              <a:gd name="T0" fmla="*/ 18 w 222"/>
              <a:gd name="T1" fmla="*/ 113 h 157"/>
              <a:gd name="T2" fmla="*/ 94 w 222"/>
              <a:gd name="T3" fmla="*/ 113 h 157"/>
              <a:gd name="T4" fmla="*/ 107 w 222"/>
              <a:gd name="T5" fmla="*/ 157 h 157"/>
              <a:gd name="T6" fmla="*/ 5 w 222"/>
              <a:gd name="T7" fmla="*/ 157 h 157"/>
              <a:gd name="T8" fmla="*/ 18 w 222"/>
              <a:gd name="T9" fmla="*/ 113 h 157"/>
              <a:gd name="T10" fmla="*/ 18 w 222"/>
              <a:gd name="T11" fmla="*/ 113 h 157"/>
              <a:gd name="T12" fmla="*/ 209 w 222"/>
              <a:gd name="T13" fmla="*/ 73 h 157"/>
              <a:gd name="T14" fmla="*/ 209 w 222"/>
              <a:gd name="T15" fmla="*/ 86 h 157"/>
              <a:gd name="T16" fmla="*/ 220 w 222"/>
              <a:gd name="T17" fmla="*/ 95 h 157"/>
              <a:gd name="T18" fmla="*/ 207 w 222"/>
              <a:gd name="T19" fmla="*/ 95 h 157"/>
              <a:gd name="T20" fmla="*/ 200 w 222"/>
              <a:gd name="T21" fmla="*/ 106 h 157"/>
              <a:gd name="T22" fmla="*/ 200 w 222"/>
              <a:gd name="T23" fmla="*/ 93 h 157"/>
              <a:gd name="T24" fmla="*/ 187 w 222"/>
              <a:gd name="T25" fmla="*/ 84 h 157"/>
              <a:gd name="T26" fmla="*/ 200 w 222"/>
              <a:gd name="T27" fmla="*/ 86 h 157"/>
              <a:gd name="T28" fmla="*/ 209 w 222"/>
              <a:gd name="T29" fmla="*/ 73 h 157"/>
              <a:gd name="T30" fmla="*/ 209 w 222"/>
              <a:gd name="T31" fmla="*/ 73 h 157"/>
              <a:gd name="T32" fmla="*/ 20 w 222"/>
              <a:gd name="T33" fmla="*/ 84 h 157"/>
              <a:gd name="T34" fmla="*/ 14 w 222"/>
              <a:gd name="T35" fmla="*/ 95 h 157"/>
              <a:gd name="T36" fmla="*/ 0 w 222"/>
              <a:gd name="T37" fmla="*/ 95 h 157"/>
              <a:gd name="T38" fmla="*/ 11 w 222"/>
              <a:gd name="T39" fmla="*/ 102 h 157"/>
              <a:gd name="T40" fmla="*/ 11 w 222"/>
              <a:gd name="T41" fmla="*/ 115 h 157"/>
              <a:gd name="T42" fmla="*/ 18 w 222"/>
              <a:gd name="T43" fmla="*/ 104 h 157"/>
              <a:gd name="T44" fmla="*/ 34 w 222"/>
              <a:gd name="T45" fmla="*/ 104 h 157"/>
              <a:gd name="T46" fmla="*/ 20 w 222"/>
              <a:gd name="T47" fmla="*/ 97 h 157"/>
              <a:gd name="T48" fmla="*/ 20 w 222"/>
              <a:gd name="T49" fmla="*/ 84 h 157"/>
              <a:gd name="T50" fmla="*/ 20 w 222"/>
              <a:gd name="T51" fmla="*/ 84 h 157"/>
              <a:gd name="T52" fmla="*/ 82 w 222"/>
              <a:gd name="T53" fmla="*/ 0 h 157"/>
              <a:gd name="T54" fmla="*/ 80 w 222"/>
              <a:gd name="T55" fmla="*/ 26 h 157"/>
              <a:gd name="T56" fmla="*/ 105 w 222"/>
              <a:gd name="T57" fmla="*/ 42 h 157"/>
              <a:gd name="T58" fmla="*/ 78 w 222"/>
              <a:gd name="T59" fmla="*/ 39 h 157"/>
              <a:gd name="T60" fmla="*/ 62 w 222"/>
              <a:gd name="T61" fmla="*/ 64 h 157"/>
              <a:gd name="T62" fmla="*/ 65 w 222"/>
              <a:gd name="T63" fmla="*/ 37 h 157"/>
              <a:gd name="T64" fmla="*/ 40 w 222"/>
              <a:gd name="T65" fmla="*/ 22 h 157"/>
              <a:gd name="T66" fmla="*/ 67 w 222"/>
              <a:gd name="T67" fmla="*/ 22 h 157"/>
              <a:gd name="T68" fmla="*/ 82 w 222"/>
              <a:gd name="T69" fmla="*/ 0 h 157"/>
              <a:gd name="T70" fmla="*/ 82 w 222"/>
              <a:gd name="T71" fmla="*/ 0 h 157"/>
              <a:gd name="T72" fmla="*/ 133 w 222"/>
              <a:gd name="T73" fmla="*/ 113 h 157"/>
              <a:gd name="T74" fmla="*/ 209 w 222"/>
              <a:gd name="T75" fmla="*/ 113 h 157"/>
              <a:gd name="T76" fmla="*/ 222 w 222"/>
              <a:gd name="T77" fmla="*/ 157 h 157"/>
              <a:gd name="T78" fmla="*/ 120 w 222"/>
              <a:gd name="T79" fmla="*/ 157 h 157"/>
              <a:gd name="T80" fmla="*/ 133 w 222"/>
              <a:gd name="T81" fmla="*/ 113 h 157"/>
              <a:gd name="T82" fmla="*/ 133 w 222"/>
              <a:gd name="T83" fmla="*/ 113 h 157"/>
              <a:gd name="T84" fmla="*/ 74 w 222"/>
              <a:gd name="T85" fmla="*/ 55 h 157"/>
              <a:gd name="T86" fmla="*/ 60 w 222"/>
              <a:gd name="T87" fmla="*/ 99 h 157"/>
              <a:gd name="T88" fmla="*/ 162 w 222"/>
              <a:gd name="T89" fmla="*/ 99 h 157"/>
              <a:gd name="T90" fmla="*/ 149 w 222"/>
              <a:gd name="T91" fmla="*/ 55 h 157"/>
              <a:gd name="T92" fmla="*/ 74 w 222"/>
              <a:gd name="T93" fmla="*/ 5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2" h="157">
                <a:moveTo>
                  <a:pt x="18" y="113"/>
                </a:moveTo>
                <a:lnTo>
                  <a:pt x="94" y="113"/>
                </a:lnTo>
                <a:lnTo>
                  <a:pt x="107" y="157"/>
                </a:lnTo>
                <a:lnTo>
                  <a:pt x="5" y="157"/>
                </a:lnTo>
                <a:lnTo>
                  <a:pt x="18" y="113"/>
                </a:lnTo>
                <a:lnTo>
                  <a:pt x="18" y="113"/>
                </a:lnTo>
                <a:close/>
                <a:moveTo>
                  <a:pt x="209" y="73"/>
                </a:moveTo>
                <a:lnTo>
                  <a:pt x="209" y="86"/>
                </a:lnTo>
                <a:lnTo>
                  <a:pt x="220" y="95"/>
                </a:lnTo>
                <a:lnTo>
                  <a:pt x="207" y="95"/>
                </a:lnTo>
                <a:lnTo>
                  <a:pt x="200" y="106"/>
                </a:lnTo>
                <a:lnTo>
                  <a:pt x="200" y="93"/>
                </a:lnTo>
                <a:lnTo>
                  <a:pt x="187" y="84"/>
                </a:lnTo>
                <a:lnTo>
                  <a:pt x="200" y="86"/>
                </a:lnTo>
                <a:lnTo>
                  <a:pt x="209" y="73"/>
                </a:lnTo>
                <a:lnTo>
                  <a:pt x="209" y="73"/>
                </a:lnTo>
                <a:close/>
                <a:moveTo>
                  <a:pt x="20" y="84"/>
                </a:moveTo>
                <a:lnTo>
                  <a:pt x="14" y="95"/>
                </a:lnTo>
                <a:lnTo>
                  <a:pt x="0" y="95"/>
                </a:lnTo>
                <a:lnTo>
                  <a:pt x="11" y="102"/>
                </a:lnTo>
                <a:lnTo>
                  <a:pt x="11" y="115"/>
                </a:lnTo>
                <a:lnTo>
                  <a:pt x="18" y="104"/>
                </a:lnTo>
                <a:lnTo>
                  <a:pt x="34" y="104"/>
                </a:lnTo>
                <a:lnTo>
                  <a:pt x="20" y="97"/>
                </a:lnTo>
                <a:lnTo>
                  <a:pt x="20" y="84"/>
                </a:lnTo>
                <a:lnTo>
                  <a:pt x="20" y="84"/>
                </a:lnTo>
                <a:close/>
                <a:moveTo>
                  <a:pt x="82" y="0"/>
                </a:moveTo>
                <a:lnTo>
                  <a:pt x="80" y="26"/>
                </a:lnTo>
                <a:lnTo>
                  <a:pt x="105" y="42"/>
                </a:lnTo>
                <a:lnTo>
                  <a:pt x="78" y="39"/>
                </a:lnTo>
                <a:lnTo>
                  <a:pt x="62" y="64"/>
                </a:lnTo>
                <a:lnTo>
                  <a:pt x="65" y="37"/>
                </a:lnTo>
                <a:lnTo>
                  <a:pt x="40" y="22"/>
                </a:lnTo>
                <a:lnTo>
                  <a:pt x="67" y="2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33" y="113"/>
                </a:moveTo>
                <a:lnTo>
                  <a:pt x="209" y="113"/>
                </a:lnTo>
                <a:lnTo>
                  <a:pt x="222" y="157"/>
                </a:lnTo>
                <a:lnTo>
                  <a:pt x="120" y="157"/>
                </a:lnTo>
                <a:lnTo>
                  <a:pt x="133" y="113"/>
                </a:lnTo>
                <a:lnTo>
                  <a:pt x="133" y="113"/>
                </a:lnTo>
                <a:close/>
                <a:moveTo>
                  <a:pt x="74" y="55"/>
                </a:moveTo>
                <a:lnTo>
                  <a:pt x="60" y="99"/>
                </a:lnTo>
                <a:lnTo>
                  <a:pt x="162" y="99"/>
                </a:lnTo>
                <a:lnTo>
                  <a:pt x="149" y="55"/>
                </a:lnTo>
                <a:lnTo>
                  <a:pt x="74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Freeform 264"/>
          <p:cNvSpPr>
            <a:spLocks noEditPoints="1"/>
          </p:cNvSpPr>
          <p:nvPr/>
        </p:nvSpPr>
        <p:spPr bwMode="auto">
          <a:xfrm>
            <a:off x="10635446" y="4202905"/>
            <a:ext cx="298450" cy="334963"/>
          </a:xfrm>
          <a:custGeom>
            <a:avLst/>
            <a:gdLst>
              <a:gd name="T0" fmla="*/ 50 w 85"/>
              <a:gd name="T1" fmla="*/ 91 h 95"/>
              <a:gd name="T2" fmla="*/ 58 w 85"/>
              <a:gd name="T3" fmla="*/ 80 h 95"/>
              <a:gd name="T4" fmla="*/ 57 w 85"/>
              <a:gd name="T5" fmla="*/ 74 h 95"/>
              <a:gd name="T6" fmla="*/ 44 w 85"/>
              <a:gd name="T7" fmla="*/ 62 h 95"/>
              <a:gd name="T8" fmla="*/ 38 w 85"/>
              <a:gd name="T9" fmla="*/ 61 h 95"/>
              <a:gd name="T10" fmla="*/ 30 w 85"/>
              <a:gd name="T11" fmla="*/ 66 h 95"/>
              <a:gd name="T12" fmla="*/ 18 w 85"/>
              <a:gd name="T13" fmla="*/ 35 h 95"/>
              <a:gd name="T14" fmla="*/ 26 w 85"/>
              <a:gd name="T15" fmla="*/ 30 h 95"/>
              <a:gd name="T16" fmla="*/ 28 w 85"/>
              <a:gd name="T17" fmla="*/ 24 h 95"/>
              <a:gd name="T18" fmla="*/ 23 w 85"/>
              <a:gd name="T19" fmla="*/ 7 h 95"/>
              <a:gd name="T20" fmla="*/ 19 w 85"/>
              <a:gd name="T21" fmla="*/ 4 h 95"/>
              <a:gd name="T22" fmla="*/ 5 w 85"/>
              <a:gd name="T23" fmla="*/ 5 h 95"/>
              <a:gd name="T24" fmla="*/ 0 w 85"/>
              <a:gd name="T25" fmla="*/ 10 h 95"/>
              <a:gd name="T26" fmla="*/ 43 w 85"/>
              <a:gd name="T27" fmla="*/ 93 h 95"/>
              <a:gd name="T28" fmla="*/ 50 w 85"/>
              <a:gd name="T29" fmla="*/ 91 h 95"/>
              <a:gd name="T30" fmla="*/ 46 w 85"/>
              <a:gd name="T31" fmla="*/ 52 h 95"/>
              <a:gd name="T32" fmla="*/ 32 w 85"/>
              <a:gd name="T33" fmla="*/ 52 h 95"/>
              <a:gd name="T34" fmla="*/ 33 w 85"/>
              <a:gd name="T35" fmla="*/ 49 h 95"/>
              <a:gd name="T36" fmla="*/ 41 w 85"/>
              <a:gd name="T37" fmla="*/ 37 h 95"/>
              <a:gd name="T38" fmla="*/ 42 w 85"/>
              <a:gd name="T39" fmla="*/ 31 h 95"/>
              <a:gd name="T40" fmla="*/ 41 w 85"/>
              <a:gd name="T41" fmla="*/ 29 h 95"/>
              <a:gd name="T42" fmla="*/ 40 w 85"/>
              <a:gd name="T43" fmla="*/ 31 h 95"/>
              <a:gd name="T44" fmla="*/ 39 w 85"/>
              <a:gd name="T45" fmla="*/ 35 h 95"/>
              <a:gd name="T46" fmla="*/ 34 w 85"/>
              <a:gd name="T47" fmla="*/ 35 h 95"/>
              <a:gd name="T48" fmla="*/ 35 w 85"/>
              <a:gd name="T49" fmla="*/ 30 h 95"/>
              <a:gd name="T50" fmla="*/ 42 w 85"/>
              <a:gd name="T51" fmla="*/ 25 h 95"/>
              <a:gd name="T52" fmla="*/ 47 w 85"/>
              <a:gd name="T53" fmla="*/ 27 h 95"/>
              <a:gd name="T54" fmla="*/ 48 w 85"/>
              <a:gd name="T55" fmla="*/ 33 h 95"/>
              <a:gd name="T56" fmla="*/ 47 w 85"/>
              <a:gd name="T57" fmla="*/ 36 h 95"/>
              <a:gd name="T58" fmla="*/ 39 w 85"/>
              <a:gd name="T59" fmla="*/ 49 h 95"/>
              <a:gd name="T60" fmla="*/ 46 w 85"/>
              <a:gd name="T61" fmla="*/ 49 h 95"/>
              <a:gd name="T62" fmla="*/ 46 w 85"/>
              <a:gd name="T63" fmla="*/ 52 h 95"/>
              <a:gd name="T64" fmla="*/ 63 w 85"/>
              <a:gd name="T65" fmla="*/ 49 h 95"/>
              <a:gd name="T66" fmla="*/ 60 w 85"/>
              <a:gd name="T67" fmla="*/ 49 h 95"/>
              <a:gd name="T68" fmla="*/ 60 w 85"/>
              <a:gd name="T69" fmla="*/ 52 h 95"/>
              <a:gd name="T70" fmla="*/ 54 w 85"/>
              <a:gd name="T71" fmla="*/ 52 h 95"/>
              <a:gd name="T72" fmla="*/ 55 w 85"/>
              <a:gd name="T73" fmla="*/ 49 h 95"/>
              <a:gd name="T74" fmla="*/ 47 w 85"/>
              <a:gd name="T75" fmla="*/ 49 h 95"/>
              <a:gd name="T76" fmla="*/ 47 w 85"/>
              <a:gd name="T77" fmla="*/ 45 h 95"/>
              <a:gd name="T78" fmla="*/ 55 w 85"/>
              <a:gd name="T79" fmla="*/ 26 h 95"/>
              <a:gd name="T80" fmla="*/ 63 w 85"/>
              <a:gd name="T81" fmla="*/ 26 h 95"/>
              <a:gd name="T82" fmla="*/ 61 w 85"/>
              <a:gd name="T83" fmla="*/ 45 h 95"/>
              <a:gd name="T84" fmla="*/ 64 w 85"/>
              <a:gd name="T85" fmla="*/ 45 h 95"/>
              <a:gd name="T86" fmla="*/ 63 w 85"/>
              <a:gd name="T87" fmla="*/ 49 h 95"/>
              <a:gd name="T88" fmla="*/ 55 w 85"/>
              <a:gd name="T89" fmla="*/ 45 h 95"/>
              <a:gd name="T90" fmla="*/ 52 w 85"/>
              <a:gd name="T91" fmla="*/ 45 h 95"/>
              <a:gd name="T92" fmla="*/ 56 w 85"/>
              <a:gd name="T93" fmla="*/ 34 h 95"/>
              <a:gd name="T94" fmla="*/ 55 w 85"/>
              <a:gd name="T95" fmla="*/ 45 h 95"/>
              <a:gd name="T96" fmla="*/ 43 w 85"/>
              <a:gd name="T97" fmla="*/ 0 h 95"/>
              <a:gd name="T98" fmla="*/ 72 w 85"/>
              <a:gd name="T99" fmla="*/ 12 h 95"/>
              <a:gd name="T100" fmla="*/ 85 w 85"/>
              <a:gd name="T101" fmla="*/ 41 h 95"/>
              <a:gd name="T102" fmla="*/ 72 w 85"/>
              <a:gd name="T103" fmla="*/ 70 h 95"/>
              <a:gd name="T104" fmla="*/ 65 w 85"/>
              <a:gd name="T105" fmla="*/ 75 h 95"/>
              <a:gd name="T106" fmla="*/ 64 w 85"/>
              <a:gd name="T107" fmla="*/ 72 h 95"/>
              <a:gd name="T108" fmla="*/ 59 w 85"/>
              <a:gd name="T109" fmla="*/ 68 h 95"/>
              <a:gd name="T110" fmla="*/ 66 w 85"/>
              <a:gd name="T111" fmla="*/ 63 h 95"/>
              <a:gd name="T112" fmla="*/ 75 w 85"/>
              <a:gd name="T113" fmla="*/ 41 h 95"/>
              <a:gd name="T114" fmla="*/ 66 w 85"/>
              <a:gd name="T115" fmla="*/ 18 h 95"/>
              <a:gd name="T116" fmla="*/ 43 w 85"/>
              <a:gd name="T117" fmla="*/ 9 h 95"/>
              <a:gd name="T118" fmla="*/ 31 w 85"/>
              <a:gd name="T119" fmla="*/ 11 h 95"/>
              <a:gd name="T120" fmla="*/ 30 w 85"/>
              <a:gd name="T121" fmla="*/ 5 h 95"/>
              <a:gd name="T122" fmla="*/ 28 w 85"/>
              <a:gd name="T123" fmla="*/ 2 h 95"/>
              <a:gd name="T124" fmla="*/ 43 w 85"/>
              <a:gd name="T12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5" h="95">
                <a:moveTo>
                  <a:pt x="50" y="91"/>
                </a:moveTo>
                <a:cubicBezTo>
                  <a:pt x="53" y="87"/>
                  <a:pt x="55" y="83"/>
                  <a:pt x="58" y="80"/>
                </a:cubicBezTo>
                <a:cubicBezTo>
                  <a:pt x="59" y="78"/>
                  <a:pt x="58" y="76"/>
                  <a:pt x="57" y="74"/>
                </a:cubicBezTo>
                <a:cubicBezTo>
                  <a:pt x="52" y="70"/>
                  <a:pt x="48" y="66"/>
                  <a:pt x="44" y="62"/>
                </a:cubicBezTo>
                <a:cubicBezTo>
                  <a:pt x="42" y="60"/>
                  <a:pt x="40" y="60"/>
                  <a:pt x="38" y="61"/>
                </a:cubicBezTo>
                <a:cubicBezTo>
                  <a:pt x="36" y="62"/>
                  <a:pt x="33" y="64"/>
                  <a:pt x="30" y="66"/>
                </a:cubicBezTo>
                <a:cubicBezTo>
                  <a:pt x="21" y="52"/>
                  <a:pt x="20" y="45"/>
                  <a:pt x="18" y="35"/>
                </a:cubicBezTo>
                <a:cubicBezTo>
                  <a:pt x="20" y="33"/>
                  <a:pt x="23" y="31"/>
                  <a:pt x="26" y="30"/>
                </a:cubicBezTo>
                <a:cubicBezTo>
                  <a:pt x="28" y="29"/>
                  <a:pt x="28" y="27"/>
                  <a:pt x="28" y="24"/>
                </a:cubicBezTo>
                <a:cubicBezTo>
                  <a:pt x="26" y="19"/>
                  <a:pt x="24" y="13"/>
                  <a:pt x="23" y="7"/>
                </a:cubicBezTo>
                <a:cubicBezTo>
                  <a:pt x="22" y="5"/>
                  <a:pt x="21" y="3"/>
                  <a:pt x="19" y="4"/>
                </a:cubicBezTo>
                <a:cubicBezTo>
                  <a:pt x="14" y="4"/>
                  <a:pt x="9" y="4"/>
                  <a:pt x="5" y="5"/>
                </a:cubicBezTo>
                <a:cubicBezTo>
                  <a:pt x="1" y="5"/>
                  <a:pt x="0" y="7"/>
                  <a:pt x="0" y="10"/>
                </a:cubicBezTo>
                <a:cubicBezTo>
                  <a:pt x="2" y="45"/>
                  <a:pt x="15" y="77"/>
                  <a:pt x="43" y="93"/>
                </a:cubicBezTo>
                <a:cubicBezTo>
                  <a:pt x="46" y="95"/>
                  <a:pt x="48" y="95"/>
                  <a:pt x="50" y="91"/>
                </a:cubicBezTo>
                <a:close/>
                <a:moveTo>
                  <a:pt x="46" y="52"/>
                </a:moveTo>
                <a:cubicBezTo>
                  <a:pt x="32" y="52"/>
                  <a:pt x="32" y="52"/>
                  <a:pt x="32" y="52"/>
                </a:cubicBezTo>
                <a:cubicBezTo>
                  <a:pt x="33" y="49"/>
                  <a:pt x="33" y="49"/>
                  <a:pt x="33" y="49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2" y="34"/>
                  <a:pt x="42" y="31"/>
                </a:cubicBezTo>
                <a:cubicBezTo>
                  <a:pt x="42" y="30"/>
                  <a:pt x="42" y="29"/>
                  <a:pt x="41" y="29"/>
                </a:cubicBezTo>
                <a:cubicBezTo>
                  <a:pt x="41" y="29"/>
                  <a:pt x="40" y="30"/>
                  <a:pt x="40" y="31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7"/>
                  <a:pt x="38" y="25"/>
                  <a:pt x="42" y="25"/>
                </a:cubicBezTo>
                <a:cubicBezTo>
                  <a:pt x="45" y="25"/>
                  <a:pt x="46" y="26"/>
                  <a:pt x="47" y="27"/>
                </a:cubicBezTo>
                <a:cubicBezTo>
                  <a:pt x="48" y="28"/>
                  <a:pt x="48" y="31"/>
                  <a:pt x="48" y="33"/>
                </a:cubicBezTo>
                <a:cubicBezTo>
                  <a:pt x="48" y="35"/>
                  <a:pt x="47" y="36"/>
                  <a:pt x="47" y="36"/>
                </a:cubicBezTo>
                <a:cubicBezTo>
                  <a:pt x="39" y="49"/>
                  <a:pt x="39" y="49"/>
                  <a:pt x="39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52"/>
                  <a:pt x="46" y="52"/>
                  <a:pt x="46" y="52"/>
                </a:cubicBezTo>
                <a:close/>
                <a:moveTo>
                  <a:pt x="63" y="49"/>
                </a:moveTo>
                <a:cubicBezTo>
                  <a:pt x="60" y="49"/>
                  <a:pt x="60" y="49"/>
                  <a:pt x="60" y="49"/>
                </a:cubicBezTo>
                <a:cubicBezTo>
                  <a:pt x="60" y="52"/>
                  <a:pt x="60" y="52"/>
                  <a:pt x="60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5" y="49"/>
                  <a:pt x="55" y="49"/>
                  <a:pt x="55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5"/>
                  <a:pt x="47" y="45"/>
                  <a:pt x="47" y="45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49"/>
                  <a:pt x="63" y="49"/>
                  <a:pt x="63" y="49"/>
                </a:cubicBezTo>
                <a:close/>
                <a:moveTo>
                  <a:pt x="55" y="45"/>
                </a:moveTo>
                <a:cubicBezTo>
                  <a:pt x="52" y="45"/>
                  <a:pt x="52" y="45"/>
                  <a:pt x="52" y="45"/>
                </a:cubicBezTo>
                <a:cubicBezTo>
                  <a:pt x="56" y="34"/>
                  <a:pt x="56" y="34"/>
                  <a:pt x="56" y="34"/>
                </a:cubicBezTo>
                <a:cubicBezTo>
                  <a:pt x="55" y="45"/>
                  <a:pt x="55" y="45"/>
                  <a:pt x="55" y="45"/>
                </a:cubicBezTo>
                <a:close/>
                <a:moveTo>
                  <a:pt x="43" y="0"/>
                </a:moveTo>
                <a:cubicBezTo>
                  <a:pt x="55" y="0"/>
                  <a:pt x="65" y="4"/>
                  <a:pt x="72" y="12"/>
                </a:cubicBezTo>
                <a:cubicBezTo>
                  <a:pt x="80" y="19"/>
                  <a:pt x="85" y="29"/>
                  <a:pt x="85" y="41"/>
                </a:cubicBezTo>
                <a:cubicBezTo>
                  <a:pt x="85" y="52"/>
                  <a:pt x="80" y="62"/>
                  <a:pt x="72" y="70"/>
                </a:cubicBezTo>
                <a:cubicBezTo>
                  <a:pt x="70" y="72"/>
                  <a:pt x="68" y="74"/>
                  <a:pt x="65" y="75"/>
                </a:cubicBezTo>
                <a:cubicBezTo>
                  <a:pt x="65" y="74"/>
                  <a:pt x="65" y="73"/>
                  <a:pt x="64" y="72"/>
                </a:cubicBezTo>
                <a:cubicBezTo>
                  <a:pt x="59" y="68"/>
                  <a:pt x="59" y="68"/>
                  <a:pt x="59" y="68"/>
                </a:cubicBezTo>
                <a:cubicBezTo>
                  <a:pt x="62" y="67"/>
                  <a:pt x="64" y="65"/>
                  <a:pt x="66" y="63"/>
                </a:cubicBezTo>
                <a:cubicBezTo>
                  <a:pt x="72" y="57"/>
                  <a:pt x="75" y="49"/>
                  <a:pt x="75" y="41"/>
                </a:cubicBezTo>
                <a:cubicBezTo>
                  <a:pt x="75" y="32"/>
                  <a:pt x="72" y="24"/>
                  <a:pt x="66" y="18"/>
                </a:cubicBezTo>
                <a:cubicBezTo>
                  <a:pt x="60" y="12"/>
                  <a:pt x="52" y="9"/>
                  <a:pt x="43" y="9"/>
                </a:cubicBezTo>
                <a:cubicBezTo>
                  <a:pt x="39" y="9"/>
                  <a:pt x="35" y="10"/>
                  <a:pt x="31" y="11"/>
                </a:cubicBezTo>
                <a:cubicBezTo>
                  <a:pt x="30" y="5"/>
                  <a:pt x="30" y="5"/>
                  <a:pt x="30" y="5"/>
                </a:cubicBezTo>
                <a:cubicBezTo>
                  <a:pt x="29" y="4"/>
                  <a:pt x="29" y="3"/>
                  <a:pt x="28" y="2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14215" y="1566545"/>
            <a:ext cx="6769100" cy="5008248"/>
            <a:chOff x="4265655" y="1851119"/>
            <a:chExt cx="4516612" cy="685384"/>
          </a:xfrm>
        </p:grpSpPr>
        <p:sp>
          <p:nvSpPr>
            <p:cNvPr id="22" name="矩形 21"/>
            <p:cNvSpPr/>
            <p:nvPr/>
          </p:nvSpPr>
          <p:spPr>
            <a:xfrm>
              <a:off x="4265655" y="1917685"/>
              <a:ext cx="4516612" cy="6188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《心流</a:t>
              </a: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—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最优体验心理学》米哈里·契克森米哈赖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心流的定义：指因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内在驱动力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而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完全沉浸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于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一项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活动的状态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一些与心流有关的心理学论文：</a:t>
              </a: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9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个特征（外显）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1.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清晰的目标              </a:t>
              </a: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2.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即时反馈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3.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能力与挑战匹配       </a:t>
              </a: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4.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行动与意识融合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5.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全身贯注                  </a:t>
              </a: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6.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潜在的控制感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7.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丧失自我意识           </a:t>
              </a: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8.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时间扭曲感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9.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有目的性的体验（？）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265655" y="1851119"/>
              <a:ext cx="3458556" cy="756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B245C"/>
                  </a:solidFill>
                  <a:effectLst/>
                  <a:uLnTx/>
                  <a:uFillTx/>
                  <a:cs typeface="+mn-ea"/>
                  <a:sym typeface="+mn-lt"/>
                </a:rPr>
                <a:t>参考资料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B24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525769" y="4551443"/>
            <a:ext cx="128064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文字添加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此处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flipV="1">
            <a:off x="3233252" y="6222128"/>
            <a:ext cx="1280645" cy="2755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字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144348" y="4551443"/>
            <a:ext cx="128064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文字添加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此处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77494" y="609042"/>
            <a:ext cx="7921292" cy="685483"/>
            <a:chOff x="787654" y="609042"/>
            <a:chExt cx="7921292" cy="685483"/>
          </a:xfrm>
        </p:grpSpPr>
        <p:grpSp>
          <p:nvGrpSpPr>
            <p:cNvPr id="23" name="组合 22"/>
            <p:cNvGrpSpPr/>
            <p:nvPr/>
          </p:nvGrpSpPr>
          <p:grpSpPr>
            <a:xfrm>
              <a:off x="787654" y="772555"/>
              <a:ext cx="7921292" cy="521970"/>
              <a:chOff x="1518453" y="330611"/>
              <a:chExt cx="7921292" cy="52197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518453" y="33061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心流的定义及本质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0" y="1737360"/>
            <a:ext cx="3322955" cy="43357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1" grpId="0" animBg="1"/>
      <p:bldP spid="74" grpId="0" animBg="1"/>
      <p:bldP spid="77" grpId="0" animBg="1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415429" y="359814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1466215"/>
            <a:ext cx="4345940" cy="279844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77494" y="609042"/>
            <a:ext cx="7921292" cy="685483"/>
            <a:chOff x="787654" y="609042"/>
            <a:chExt cx="7921292" cy="685483"/>
          </a:xfrm>
        </p:grpSpPr>
        <p:grpSp>
          <p:nvGrpSpPr>
            <p:cNvPr id="23" name="组合 22"/>
            <p:cNvGrpSpPr/>
            <p:nvPr/>
          </p:nvGrpSpPr>
          <p:grpSpPr>
            <a:xfrm>
              <a:off x="787654" y="772555"/>
              <a:ext cx="7921292" cy="521970"/>
              <a:chOff x="1518453" y="330611"/>
              <a:chExt cx="7921292" cy="52197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518453" y="33061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心流的定义及本质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324475" y="1400175"/>
            <a:ext cx="630872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对话记录：以一位著名作曲家的为例</a:t>
            </a:r>
            <a:endParaRPr lang="zh-CN" altLang="en-US" sz="2800"/>
          </a:p>
          <a:p>
            <a:r>
              <a:rPr lang="zh-CN" altLang="en-US"/>
              <a:t>在最好的创作状态中，会陷入一种</a:t>
            </a:r>
            <a:r>
              <a:rPr lang="en-US" altLang="zh-CN"/>
              <a:t>“</a:t>
            </a:r>
            <a:r>
              <a:rPr lang="zh-CN" altLang="en-US"/>
              <a:t>狂喜</a:t>
            </a:r>
            <a:r>
              <a:rPr lang="en-US" altLang="zh-CN"/>
              <a:t>”</a:t>
            </a:r>
            <a:r>
              <a:rPr lang="zh-CN" altLang="en-US"/>
              <a:t>的状态，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感受</a:t>
            </a:r>
            <a:r>
              <a:rPr lang="zh-CN" altLang="en-US"/>
              <a:t>不到自己的存在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不知</a:t>
            </a:r>
            <a:r>
              <a:rPr lang="zh-CN" altLang="en-US"/>
              <a:t>饥饿与劳累</a:t>
            </a:r>
            <a:r>
              <a:rPr lang="en-US" altLang="zh-CN"/>
              <a:t>”</a:t>
            </a:r>
            <a:r>
              <a:rPr lang="zh-CN" altLang="en-US"/>
              <a:t>，而进入一种</a:t>
            </a:r>
            <a:r>
              <a:rPr lang="en-US" altLang="zh-CN"/>
              <a:t>“</a:t>
            </a:r>
            <a:r>
              <a:rPr lang="zh-CN" altLang="en-US"/>
              <a:t>非常紧凑的</a:t>
            </a:r>
            <a:r>
              <a:rPr lang="zh-CN" altLang="en-US">
                <a:solidFill>
                  <a:srgbClr val="FF0000"/>
                </a:solidFill>
              </a:rPr>
              <a:t>体验</a:t>
            </a:r>
            <a:r>
              <a:rPr lang="en-US" altLang="zh-CN"/>
              <a:t>”</a:t>
            </a:r>
            <a:r>
              <a:rPr lang="zh-CN" altLang="en-US"/>
              <a:t>中。</a:t>
            </a:r>
            <a:endParaRPr lang="zh-CN" altLang="en-US"/>
          </a:p>
          <a:p>
            <a:r>
              <a:rPr lang="zh-CN" altLang="en-US" sz="2800">
                <a:solidFill>
                  <a:srgbClr val="FF0000"/>
                </a:solidFill>
              </a:rPr>
              <a:t>体验的首要要求</a:t>
            </a:r>
            <a:r>
              <a:rPr lang="zh-CN" altLang="en-US" sz="2800">
                <a:solidFill>
                  <a:srgbClr val="FF0000"/>
                </a:solidFill>
              </a:rPr>
              <a:t>是注意力</a:t>
            </a:r>
            <a:endParaRPr lang="zh-CN" altLang="en-US" sz="280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7932895" y="4218730"/>
            <a:ext cx="0" cy="608016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5859211" y="4820031"/>
            <a:ext cx="4144939" cy="0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7751212" y="3141399"/>
            <a:ext cx="355255" cy="331098"/>
          </a:xfrm>
          <a:prstGeom prst="ellipse">
            <a:avLst/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3600000" scaled="0"/>
          </a:gradFill>
          <a:ln w="12700" cap="flat" cmpd="sng" algn="ctr">
            <a:noFill/>
            <a:prstDash val="solid"/>
            <a:miter lim="800000"/>
          </a:ln>
          <a:effectLst>
            <a:outerShdw blurRad="889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782537" y="3166454"/>
            <a:ext cx="290526" cy="27089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3"/>
          <p:cNvSpPr/>
          <p:nvPr>
            <p:custDataLst>
              <p:tags r:id="rId6"/>
            </p:custDataLst>
          </p:nvPr>
        </p:nvSpPr>
        <p:spPr>
          <a:xfrm>
            <a:off x="7544470" y="3304253"/>
            <a:ext cx="780507" cy="823983"/>
          </a:xfrm>
          <a:prstGeom prst="roundRect">
            <a:avLst>
              <a:gd name="adj" fmla="val 1137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r>
              <a:rPr lang="zh-CN" altLang="en-US" sz="1800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注意力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8"/>
          <p:cNvSpPr/>
          <p:nvPr>
            <p:custDataLst>
              <p:tags r:id="rId7"/>
            </p:custDataLst>
          </p:nvPr>
        </p:nvSpPr>
        <p:spPr>
          <a:xfrm rot="10800000">
            <a:off x="7544435" y="3949065"/>
            <a:ext cx="780415" cy="270510"/>
          </a:xfrm>
          <a:custGeom>
            <a:avLst/>
            <a:gdLst>
              <a:gd name="connsiteX0" fmla="*/ 1270000 w 1270000"/>
              <a:gd name="connsiteY0" fmla="*/ 702308 h 702308"/>
              <a:gd name="connsiteX1" fmla="*/ 0 w 1270000"/>
              <a:gd name="connsiteY1" fmla="*/ 702308 h 702308"/>
              <a:gd name="connsiteX2" fmla="*/ 0 w 1270000"/>
              <a:gd name="connsiteY2" fmla="*/ 294062 h 702308"/>
              <a:gd name="connsiteX3" fmla="*/ 144399 w 1270000"/>
              <a:gd name="connsiteY3" fmla="*/ 149663 h 702308"/>
              <a:gd name="connsiteX4" fmla="*/ 538591 w 1270000"/>
              <a:gd name="connsiteY4" fmla="*/ 149663 h 702308"/>
              <a:gd name="connsiteX5" fmla="*/ 635001 w 1270000"/>
              <a:gd name="connsiteY5" fmla="*/ 0 h 702308"/>
              <a:gd name="connsiteX6" fmla="*/ 731410 w 1270000"/>
              <a:gd name="connsiteY6" fmla="*/ 149663 h 702308"/>
              <a:gd name="connsiteX7" fmla="*/ 1125601 w 1270000"/>
              <a:gd name="connsiteY7" fmla="*/ 149663 h 702308"/>
              <a:gd name="connsiteX8" fmla="*/ 1270000 w 1270000"/>
              <a:gd name="connsiteY8" fmla="*/ 294062 h 7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000" h="702308">
                <a:moveTo>
                  <a:pt x="1270000" y="702308"/>
                </a:moveTo>
                <a:lnTo>
                  <a:pt x="0" y="702308"/>
                </a:lnTo>
                <a:lnTo>
                  <a:pt x="0" y="294062"/>
                </a:lnTo>
                <a:cubicBezTo>
                  <a:pt x="0" y="214313"/>
                  <a:pt x="64650" y="149663"/>
                  <a:pt x="144399" y="149663"/>
                </a:cubicBezTo>
                <a:lnTo>
                  <a:pt x="538591" y="149663"/>
                </a:lnTo>
                <a:lnTo>
                  <a:pt x="635001" y="0"/>
                </a:lnTo>
                <a:lnTo>
                  <a:pt x="731410" y="149663"/>
                </a:lnTo>
                <a:lnTo>
                  <a:pt x="1125601" y="149663"/>
                </a:lnTo>
                <a:cubicBezTo>
                  <a:pt x="1205350" y="149663"/>
                  <a:pt x="1270000" y="214313"/>
                  <a:pt x="1270000" y="294062"/>
                </a:cubicBezTo>
                <a:close/>
              </a:path>
            </a:pathLst>
          </a:cu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3600000" scaled="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7522061" y="3472067"/>
            <a:ext cx="811469" cy="294226"/>
          </a:xfrm>
          <a:prstGeom prst="rect">
            <a:avLst/>
          </a:prstGeom>
          <a:noFill/>
        </p:spPr>
        <p:txBody>
          <a:bodyPr wrap="square" anchor="ctr" anchorCtr="0">
            <a:normAutofit fontScale="6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endParaRPr lang="zh-CN" altLang="zh-CN" b="1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5871741" y="4820031"/>
            <a:ext cx="0" cy="917830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5" name="圆角矩形 35"/>
          <p:cNvSpPr/>
          <p:nvPr>
            <p:custDataLst>
              <p:tags r:id="rId10"/>
            </p:custDataLst>
          </p:nvPr>
        </p:nvSpPr>
        <p:spPr>
          <a:xfrm>
            <a:off x="5289105" y="5314797"/>
            <a:ext cx="1157589" cy="423655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39"/>
          <p:cNvSpPr/>
          <p:nvPr>
            <p:custDataLst>
              <p:tags r:id="rId11"/>
            </p:custDataLst>
          </p:nvPr>
        </p:nvSpPr>
        <p:spPr>
          <a:xfrm>
            <a:off x="5245250" y="5314851"/>
            <a:ext cx="1247155" cy="423655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5326694" y="5435689"/>
            <a:ext cx="1079312" cy="293473"/>
          </a:xfrm>
          <a:prstGeom prst="rect">
            <a:avLst/>
          </a:prstGeom>
          <a:noFill/>
        </p:spPr>
        <p:txBody>
          <a:bodyPr wrap="square" anchor="ctr" anchorCtr="0">
            <a:normAutofit fontScale="6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感受</a:t>
            </a:r>
            <a:r>
              <a:rPr lang="en-US" altLang="zh-CN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b="1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13"/>
            </p:custDataLst>
          </p:nvPr>
        </p:nvCxnSpPr>
        <p:spPr>
          <a:xfrm>
            <a:off x="7932895" y="4820031"/>
            <a:ext cx="0" cy="917830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21" name="圆角矩形 46"/>
          <p:cNvSpPr/>
          <p:nvPr>
            <p:custDataLst>
              <p:tags r:id="rId14"/>
            </p:custDataLst>
          </p:nvPr>
        </p:nvSpPr>
        <p:spPr>
          <a:xfrm>
            <a:off x="7361611" y="5305255"/>
            <a:ext cx="1157589" cy="423655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47"/>
          <p:cNvSpPr/>
          <p:nvPr>
            <p:custDataLst>
              <p:tags r:id="rId15"/>
            </p:custDataLst>
          </p:nvPr>
        </p:nvSpPr>
        <p:spPr>
          <a:xfrm>
            <a:off x="7312668" y="5314851"/>
            <a:ext cx="1247155" cy="423655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16"/>
            </p:custDataLst>
          </p:nvPr>
        </p:nvSpPr>
        <p:spPr>
          <a:xfrm>
            <a:off x="7400377" y="5435689"/>
            <a:ext cx="1079312" cy="293473"/>
          </a:xfrm>
          <a:prstGeom prst="rect">
            <a:avLst/>
          </a:prstGeom>
          <a:noFill/>
        </p:spPr>
        <p:txBody>
          <a:bodyPr wrap="square" anchor="ctr" anchorCtr="0">
            <a:normAutofit fontScale="6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  <a:r>
              <a:rPr lang="en-US" altLang="zh-CN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b="1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>
            <a:off x="10000312" y="4820031"/>
            <a:ext cx="0" cy="923458"/>
          </a:xfrm>
          <a:prstGeom prst="line">
            <a:avLst/>
          </a:prstGeom>
          <a:noFill/>
          <a:ln w="19050" cap="flat" cmpd="sng" algn="ctr">
            <a:solidFill>
              <a:srgbClr val="6D6E72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9" name="圆角矩形 51"/>
          <p:cNvSpPr/>
          <p:nvPr>
            <p:custDataLst>
              <p:tags r:id="rId18"/>
            </p:custDataLst>
          </p:nvPr>
        </p:nvSpPr>
        <p:spPr>
          <a:xfrm>
            <a:off x="9423940" y="5314575"/>
            <a:ext cx="1158342" cy="424975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52"/>
          <p:cNvSpPr/>
          <p:nvPr>
            <p:custDataLst>
              <p:tags r:id="rId19"/>
            </p:custDataLst>
          </p:nvPr>
        </p:nvSpPr>
        <p:spPr>
          <a:xfrm>
            <a:off x="9380086" y="5314636"/>
            <a:ext cx="1247908" cy="424975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20"/>
            </p:custDataLst>
          </p:nvPr>
        </p:nvSpPr>
        <p:spPr>
          <a:xfrm>
            <a:off x="9461530" y="5434312"/>
            <a:ext cx="1080065" cy="294850"/>
          </a:xfrm>
          <a:prstGeom prst="rect">
            <a:avLst/>
          </a:prstGeom>
          <a:noFill/>
        </p:spPr>
        <p:txBody>
          <a:bodyPr wrap="square" anchor="ctr" anchorCtr="0">
            <a:normAutofit fontScale="6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altLang="zh-CN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r>
              <a:rPr lang="en-US" altLang="zh-CN" b="1" spc="3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b="1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15429" y="360449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7654" y="609042"/>
            <a:ext cx="7921292" cy="1116648"/>
            <a:chOff x="787654" y="609042"/>
            <a:chExt cx="7921292" cy="1116648"/>
          </a:xfrm>
        </p:grpSpPr>
        <p:grpSp>
          <p:nvGrpSpPr>
            <p:cNvPr id="24" name="组合 23"/>
            <p:cNvGrpSpPr/>
            <p:nvPr/>
          </p:nvGrpSpPr>
          <p:grpSpPr>
            <a:xfrm>
              <a:off x="787654" y="772555"/>
              <a:ext cx="7921292" cy="953135"/>
              <a:chOff x="1518453" y="330611"/>
              <a:chExt cx="7921292" cy="953135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518453" y="330611"/>
                <a:ext cx="4475526" cy="95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心流的定义及本质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102360" y="2023110"/>
            <a:ext cx="10075545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结论：心流的本质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是完全的</a:t>
            </a:r>
            <a:r>
              <a:rPr lang="en-US" sz="320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主观注意力占用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注意力：主观注意力与潜在注意力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                                                          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5.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全身贯注（主观认为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—&gt;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主观注意力）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                                                          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7.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丧失自我意识（自我感知部分的注意力被征用）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                                                          </a:t>
            </a:r>
            <a:r>
              <a:rPr lang="en-US" altLang="zh-CN" sz="2000" dirty="0">
                <a:solidFill>
                  <a:schemeClr val="accent1"/>
                </a:solidFill>
                <a:cs typeface="+mn-ea"/>
                <a:sym typeface="+mn-lt"/>
              </a:rPr>
              <a:t>↑</a:t>
            </a: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 存在很大实用价值</a:t>
            </a:r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                                                          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8.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时间扭曲感（</a:t>
            </a:r>
            <a:r>
              <a:rPr lang="zh-CN" altLang="en-US" sz="2000" dirty="0">
                <a:cs typeface="+mn-ea"/>
                <a:sym typeface="+mn-lt"/>
              </a:rPr>
              <a:t>时间</a:t>
            </a:r>
            <a:r>
              <a:rPr lang="zh-CN" altLang="en-US" sz="2000" dirty="0">
                <a:cs typeface="+mn-ea"/>
                <a:sym typeface="+mn-lt"/>
              </a:rPr>
              <a:t>感知部分的注意力被征用）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01725" y="1716405"/>
            <a:ext cx="6579235" cy="368300"/>
          </a:xfrm>
          <a:prstGeom prst="rect">
            <a:avLst/>
          </a:prstGeom>
          <a:solidFill>
            <a:srgbClr val="0B245C"/>
          </a:solidFill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chemeClr val="bg1"/>
                </a:solidFill>
                <a:cs typeface="+mn-ea"/>
                <a:sym typeface="+mn-lt"/>
              </a:rPr>
              <a:t>分析结果</a:t>
            </a:r>
            <a:endParaRPr lang="zh-CN" altLang="en-US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未标题-1"/>
          <p:cNvPicPr>
            <a:picLocks noChangeAspect="1"/>
          </p:cNvPicPr>
          <p:nvPr/>
        </p:nvPicPr>
        <p:blipFill>
          <a:blip r:embed="rId1"/>
          <a:srcRect l="3143" t="22956" r="1252" b="18305"/>
          <a:stretch>
            <a:fillRect/>
          </a:stretch>
        </p:blipFill>
        <p:spPr>
          <a:xfrm>
            <a:off x="979170" y="3262630"/>
            <a:ext cx="3610610" cy="297942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15429" y="359814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7654" y="609042"/>
            <a:ext cx="7921292" cy="1116648"/>
            <a:chOff x="787654" y="609042"/>
            <a:chExt cx="7921292" cy="1116648"/>
          </a:xfrm>
        </p:grpSpPr>
        <p:grpSp>
          <p:nvGrpSpPr>
            <p:cNvPr id="24" name="组合 23"/>
            <p:cNvGrpSpPr/>
            <p:nvPr/>
          </p:nvGrpSpPr>
          <p:grpSpPr>
            <a:xfrm>
              <a:off x="787654" y="772555"/>
              <a:ext cx="7921292" cy="953135"/>
              <a:chOff x="1518453" y="330611"/>
              <a:chExt cx="7921292" cy="953135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518453" y="330611"/>
                <a:ext cx="4475526" cy="95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心流的定义及本质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102360" y="2023110"/>
            <a:ext cx="1007554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一个概念：重要性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清晰的目标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提供了一个潜在但是明确的重要性衡量指标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                                 ↓</a:t>
            </a:r>
            <a:endParaRPr lang="en-US" altLang="zh-CN" sz="24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                   目标最好是一个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01725" y="1251585"/>
            <a:ext cx="9093835" cy="645160"/>
          </a:xfrm>
          <a:prstGeom prst="rect">
            <a:avLst/>
          </a:prstGeom>
          <a:solidFill>
            <a:srgbClr val="0B245C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spc="300" dirty="0">
                <a:solidFill>
                  <a:schemeClr val="bg1"/>
                </a:solidFill>
                <a:cs typeface="+mn-ea"/>
                <a:sym typeface="+mn-lt"/>
              </a:rPr>
              <a:t>注意力征用现象是如何发生的？</a:t>
            </a:r>
            <a:endParaRPr lang="zh-CN" altLang="en-US" sz="36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41945" y="541243"/>
            <a:ext cx="10908109" cy="5775513"/>
          </a:xfrm>
          <a:prstGeom prst="rect">
            <a:avLst/>
          </a:prstGeom>
          <a:solidFill>
            <a:srgbClr val="0B245C">
              <a:alpha val="20000"/>
            </a:srgbClr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82901" y="1195760"/>
            <a:ext cx="341207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60680" y="2795760"/>
            <a:ext cx="158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PART.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ïŝľîdé"/>
          <p:cNvSpPr txBox="1"/>
          <p:nvPr/>
        </p:nvSpPr>
        <p:spPr>
          <a:xfrm>
            <a:off x="3236414" y="4536691"/>
            <a:ext cx="5985872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36414" y="3828135"/>
            <a:ext cx="59858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心流的动力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1750423" y="598235"/>
            <a:ext cx="2246811" cy="2857714"/>
          </a:xfrm>
          <a:custGeom>
            <a:avLst/>
            <a:gdLst>
              <a:gd name="connsiteX0" fmla="*/ 0 w 2495006"/>
              <a:gd name="connsiteY0" fmla="*/ 2748511 h 3068551"/>
              <a:gd name="connsiteX1" fmla="*/ 2495006 w 2495006"/>
              <a:gd name="connsiteY1" fmla="*/ 2748511 h 3068551"/>
              <a:gd name="connsiteX2" fmla="*/ 2495006 w 2495006"/>
              <a:gd name="connsiteY2" fmla="*/ 3068551 h 3068551"/>
              <a:gd name="connsiteX3" fmla="*/ 0 w 2495006"/>
              <a:gd name="connsiteY3" fmla="*/ 3068551 h 3068551"/>
              <a:gd name="connsiteX4" fmla="*/ 0 w 2495006"/>
              <a:gd name="connsiteY4" fmla="*/ 0 h 3068551"/>
              <a:gd name="connsiteX5" fmla="*/ 2495006 w 2495006"/>
              <a:gd name="connsiteY5" fmla="*/ 0 h 3068551"/>
              <a:gd name="connsiteX6" fmla="*/ 2495006 w 2495006"/>
              <a:gd name="connsiteY6" fmla="*/ 2644008 h 3068551"/>
              <a:gd name="connsiteX7" fmla="*/ 0 w 2495006"/>
              <a:gd name="connsiteY7" fmla="*/ 2644008 h 30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5006" h="3068551">
                <a:moveTo>
                  <a:pt x="0" y="2748511"/>
                </a:moveTo>
                <a:lnTo>
                  <a:pt x="2495006" y="2748511"/>
                </a:lnTo>
                <a:lnTo>
                  <a:pt x="2495006" y="3068551"/>
                </a:lnTo>
                <a:lnTo>
                  <a:pt x="0" y="3068551"/>
                </a:lnTo>
                <a:close/>
                <a:moveTo>
                  <a:pt x="0" y="0"/>
                </a:moveTo>
                <a:lnTo>
                  <a:pt x="2495006" y="0"/>
                </a:lnTo>
                <a:lnTo>
                  <a:pt x="2495006" y="2644008"/>
                </a:lnTo>
                <a:lnTo>
                  <a:pt x="0" y="2644008"/>
                </a:lnTo>
                <a:close/>
              </a:path>
            </a:pathLst>
          </a:custGeom>
          <a:solidFill>
            <a:srgbClr val="0B245C">
              <a:alpha val="50000"/>
            </a:srgbClr>
          </a:solidFill>
          <a:ln>
            <a:solidFill>
              <a:srgbClr val="0B2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55293" y="2272540"/>
            <a:ext cx="12839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 spc="1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8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6" grpId="0" bldLvl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15429" y="360449"/>
            <a:ext cx="11361142" cy="6137103"/>
          </a:xfrm>
          <a:prstGeom prst="rect">
            <a:avLst/>
          </a:prstGeom>
          <a:solidFill>
            <a:schemeClr val="bg1"/>
          </a:solidFill>
          <a:ln w="19050">
            <a:solidFill>
              <a:srgbClr val="0B245C"/>
            </a:solidFill>
          </a:ln>
          <a:effectLst>
            <a:outerShdw blurRad="203200" dist="101600" dir="4800000" sx="99000" sy="99000" algn="tl" rotWithShape="0">
              <a:schemeClr val="accent6">
                <a:lumMod val="7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7494" y="609042"/>
            <a:ext cx="7931452" cy="661353"/>
            <a:chOff x="777494" y="609042"/>
            <a:chExt cx="7931452" cy="661353"/>
          </a:xfrm>
        </p:grpSpPr>
        <p:grpSp>
          <p:nvGrpSpPr>
            <p:cNvPr id="36" name="组合 35"/>
            <p:cNvGrpSpPr/>
            <p:nvPr/>
          </p:nvGrpSpPr>
          <p:grpSpPr>
            <a:xfrm>
              <a:off x="777494" y="748425"/>
              <a:ext cx="7931452" cy="521970"/>
              <a:chOff x="1508293" y="306481"/>
              <a:chExt cx="7931452" cy="52197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508293" y="306481"/>
                <a:ext cx="4475526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心流的动力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553753" y="549973"/>
                <a:ext cx="4885992" cy="260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print the presentation and make it into a film to be used in a wider field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74713" y="609042"/>
              <a:ext cx="1370806" cy="139700"/>
            </a:xfrm>
            <a:prstGeom prst="rect">
              <a:avLst/>
            </a:prstGeom>
            <a:solidFill>
              <a:srgbClr val="0B24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31315" y="1546225"/>
            <a:ext cx="6530340" cy="1865630"/>
            <a:chOff x="1208" y="3233"/>
            <a:chExt cx="7952" cy="2281"/>
          </a:xfrm>
        </p:grpSpPr>
        <p:sp>
          <p:nvSpPr>
            <p:cNvPr id="11" name="Rectangle 6"/>
            <p:cNvSpPr/>
            <p:nvPr/>
          </p:nvSpPr>
          <p:spPr>
            <a:xfrm>
              <a:off x="1534" y="3233"/>
              <a:ext cx="6921" cy="228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lgDash"/>
              <a:headEnd type="oval" w="lg" len="lg"/>
              <a:tailEnd type="oval" w="lg" len="lg"/>
            </a:ln>
            <a:effectLst/>
          </p:spPr>
          <p:txBody>
            <a:bodyPr lIns="91428" tIns="45714" rIns="91428" bIns="45714" rtlCol="0" anchor="ctr"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7750" y="3498"/>
              <a:ext cx="1410" cy="1412"/>
            </a:xfrm>
            <a:prstGeom prst="ellipse">
              <a:avLst/>
            </a:prstGeom>
            <a:solidFill>
              <a:srgbClr val="0B245C"/>
            </a:solidFill>
            <a:ln w="9525">
              <a:noFill/>
              <a:round/>
            </a:ln>
          </p:spPr>
          <p:txBody>
            <a:bodyPr vert="horz" wrap="square" lIns="45714" tIns="22858" rIns="45714" bIns="22858" numCol="1" anchor="t" anchorCtr="0" compatLnSpc="1"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AutoShape 130"/>
            <p:cNvSpPr/>
            <p:nvPr/>
          </p:nvSpPr>
          <p:spPr bwMode="auto">
            <a:xfrm>
              <a:off x="8204" y="3954"/>
              <a:ext cx="502" cy="502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3" tIns="9523" rIns="9523" bIns="9523" anchor="ctr"/>
            <a:p>
              <a:pPr marL="0" marR="0" lvl="0" indent="0" algn="ctr" defTabSz="1143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Oval 8"/>
            <p:cNvSpPr>
              <a:spLocks noChangeArrowheads="1"/>
            </p:cNvSpPr>
            <p:nvPr/>
          </p:nvSpPr>
          <p:spPr bwMode="auto">
            <a:xfrm>
              <a:off x="1248" y="3880"/>
              <a:ext cx="649" cy="650"/>
            </a:xfrm>
            <a:prstGeom prst="ellipse">
              <a:avLst/>
            </a:prstGeom>
            <a:solidFill>
              <a:srgbClr val="0B245C"/>
            </a:solidFill>
            <a:ln w="9525">
              <a:noFill/>
              <a:round/>
            </a:ln>
          </p:spPr>
          <p:txBody>
            <a:bodyPr vert="horz" wrap="square" lIns="45714" tIns="22858" rIns="45714" bIns="22858" numCol="1" anchor="t" anchorCtr="0" compatLnSpc="1"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28"/>
            <p:cNvSpPr/>
            <p:nvPr/>
          </p:nvSpPr>
          <p:spPr>
            <a:xfrm>
              <a:off x="4656" y="3450"/>
              <a:ext cx="2714" cy="449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p>
              <a:pPr algn="r"/>
              <a:r>
                <a:rPr lang="zh-CN" altLang="en-US" sz="1800" b="1" dirty="0">
                  <a:solidFill>
                    <a:schemeClr val="tx2"/>
                  </a:solidFill>
                  <a:effectLst/>
                  <a:cs typeface="+mn-ea"/>
                  <a:sym typeface="+mn-lt"/>
                </a:rPr>
                <a:t>外显的特征</a:t>
              </a:r>
              <a:endParaRPr lang="zh-CN" altLang="en-US" sz="1800" b="1" dirty="0">
                <a:solidFill>
                  <a:schemeClr val="tx2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2" name="Rectangle 29"/>
            <p:cNvSpPr/>
            <p:nvPr/>
          </p:nvSpPr>
          <p:spPr>
            <a:xfrm>
              <a:off x="2452" y="3935"/>
              <a:ext cx="4918" cy="1373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心理</a:t>
              </a:r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量表使用的九个特征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Rectangle 32"/>
            <p:cNvSpPr/>
            <p:nvPr/>
          </p:nvSpPr>
          <p:spPr>
            <a:xfrm>
              <a:off x="1208" y="3926"/>
              <a:ext cx="649" cy="373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en-US" sz="1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1515" y="3808730"/>
            <a:ext cx="8016875" cy="2289175"/>
            <a:chOff x="9539" y="3233"/>
            <a:chExt cx="7995" cy="2281"/>
          </a:xfrm>
        </p:grpSpPr>
        <p:sp>
          <p:nvSpPr>
            <p:cNvPr id="14" name="Rectangle 7"/>
            <p:cNvSpPr/>
            <p:nvPr/>
          </p:nvSpPr>
          <p:spPr>
            <a:xfrm>
              <a:off x="10206" y="3233"/>
              <a:ext cx="6921" cy="228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60000"/>
                  <a:lumOff val="40000"/>
                </a:sysClr>
              </a:solidFill>
              <a:prstDash val="lgDash"/>
              <a:headEnd type="oval" w="lg" len="lg"/>
              <a:tailEnd type="oval" w="lg" len="lg"/>
            </a:ln>
            <a:effectLst/>
          </p:spPr>
          <p:txBody>
            <a:bodyPr lIns="91428" tIns="45714" rIns="91428" bIns="45714" rtlCol="0" anchor="ctr"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9539" y="3498"/>
              <a:ext cx="1410" cy="1412"/>
            </a:xfrm>
            <a:prstGeom prst="ellipse">
              <a:avLst/>
            </a:prstGeom>
            <a:solidFill>
              <a:srgbClr val="0B245C"/>
            </a:solidFill>
            <a:ln w="9525">
              <a:noFill/>
              <a:round/>
            </a:ln>
          </p:spPr>
          <p:txBody>
            <a:bodyPr vert="horz" wrap="square" lIns="45714" tIns="22858" rIns="45714" bIns="22858" numCol="1" anchor="t" anchorCtr="0" compatLnSpc="1"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0" name="Group 13"/>
            <p:cNvGrpSpPr/>
            <p:nvPr/>
          </p:nvGrpSpPr>
          <p:grpSpPr>
            <a:xfrm>
              <a:off x="9974" y="3954"/>
              <a:ext cx="502" cy="502"/>
              <a:chOff x="3498967" y="3049909"/>
              <a:chExt cx="464344" cy="464344"/>
            </a:xfrm>
            <a:solidFill>
              <a:sysClr val="window" lastClr="FFFFFF"/>
            </a:solidFill>
          </p:grpSpPr>
          <p:sp>
            <p:nvSpPr>
              <p:cNvPr id="51" name="AutoShape 126"/>
              <p:cNvSpPr/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525" tIns="9525" rIns="9525" bIns="9525" anchor="ctr"/>
              <a:p>
                <a:pPr marL="0" marR="0" lvl="0" indent="0" algn="ctr" defTabSz="1143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utoShape 127"/>
              <p:cNvSpPr/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525" tIns="9525" rIns="9525" bIns="9525" anchor="ctr"/>
              <a:p>
                <a:pPr marL="0" marR="0" lvl="0" indent="0" algn="ctr" defTabSz="1143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16777" y="3880"/>
              <a:ext cx="649" cy="650"/>
            </a:xfrm>
            <a:prstGeom prst="ellipse">
              <a:avLst/>
            </a:prstGeom>
            <a:solidFill>
              <a:srgbClr val="0B245C"/>
            </a:solidFill>
            <a:ln w="9525">
              <a:noFill/>
              <a:round/>
            </a:ln>
          </p:spPr>
          <p:txBody>
            <a:bodyPr vert="horz" wrap="square" lIns="45714" tIns="22858" rIns="45714" bIns="22858" numCol="1" anchor="t" anchorCtr="0" compatLnSpc="1"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Rectangle 28"/>
            <p:cNvSpPr/>
            <p:nvPr/>
          </p:nvSpPr>
          <p:spPr>
            <a:xfrm>
              <a:off x="11395" y="3450"/>
              <a:ext cx="2714" cy="366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p>
              <a:r>
                <a:rPr lang="zh-CN" altLang="en-US" sz="1800" b="1" dirty="0">
                  <a:solidFill>
                    <a:schemeClr val="tx2"/>
                  </a:solidFill>
                  <a:effectLst/>
                  <a:cs typeface="+mn-ea"/>
                  <a:sym typeface="+mn-lt"/>
                </a:rPr>
                <a:t>未重点强调的特征</a:t>
              </a:r>
              <a:endParaRPr lang="zh-CN" altLang="en-US" sz="1800" b="1" dirty="0">
                <a:solidFill>
                  <a:schemeClr val="tx2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8" name="Rectangle 29"/>
            <p:cNvSpPr/>
            <p:nvPr/>
          </p:nvSpPr>
          <p:spPr>
            <a:xfrm>
              <a:off x="11395" y="3935"/>
              <a:ext cx="4918" cy="1193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脆弱性：容易被打断（干扰因素部分）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持续性：心流是一个连续的状态（动力部分）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34"/>
            <p:cNvSpPr/>
            <p:nvPr/>
          </p:nvSpPr>
          <p:spPr>
            <a:xfrm>
              <a:off x="16687" y="3907"/>
              <a:ext cx="847" cy="304"/>
            </a:xfrm>
            <a:prstGeom prst="rect">
              <a:avLst/>
            </a:prstGeom>
          </p:spPr>
          <p:txBody>
            <a:bodyPr wrap="square" lIns="91428" tIns="45714" rIns="91428" bIns="45714">
              <a:spAutoFit/>
            </a:bodyPr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en-US" sz="1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01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879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69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01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0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04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0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04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01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048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05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04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05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04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PICTURE" val="#209916;"/>
</p:tagLst>
</file>

<file path=ppt/tags/tag10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1_2"/>
  <p:tag name="KSO_WM_UNIT_ID" val="diagram20165062_1*p_h_h_i*1_1_1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1_1"/>
  <p:tag name="KSO_WM_UNIT_ID" val="diagram20165062_1*p_h_h_i*1_1_1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1_1"/>
  <p:tag name="KSO_WM_UNIT_ID" val="diagram20165062_1*p_h_h_f*1_1_1_1"/>
  <p:tag name="KSO_WM_UNIT_LAYERLEVEL" val="1_1_1_1"/>
  <p:tag name="KSO_WM_UNIT_VALUE" val="12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4"/>
  <p:tag name="KSO_WM_UNIT_ID" val="diagram20165062_1*p_i*1_4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14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2_2"/>
  <p:tag name="KSO_WM_UNIT_ID" val="diagram20165062_1*p_h_h_i*1_1_2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2_1"/>
  <p:tag name="KSO_WM_UNIT_ID" val="diagram20165062_1*p_h_h_i*1_1_2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2_1"/>
  <p:tag name="KSO_WM_UNIT_ID" val="diagram20165062_1*p_h_h_f*1_1_2_1"/>
  <p:tag name="KSO_WM_UNIT_LAYERLEVEL" val="1_1_1_1"/>
  <p:tag name="KSO_WM_UNIT_VALUE" val="12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3"/>
  <p:tag name="KSO_WM_UNIT_ID" val="diagram20165062_1*p_i*1_3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18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3_2"/>
  <p:tag name="KSO_WM_UNIT_ID" val="diagram20165062_1*p_h_h_i*1_1_3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3_1"/>
  <p:tag name="KSO_WM_UNIT_ID" val="diagram20165062_1*p_h_h_i*1_1_3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5"/>
  <p:tag name="KSO_WM_UNIT_ID" val="diagram20165062_1*p_i*1_5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20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3_1"/>
  <p:tag name="KSO_WM_UNIT_ID" val="diagram20165062_1*p_h_h_f*1_1_3_1"/>
  <p:tag name="KSO_WM_UNIT_LAYERLEVEL" val="1_1_1_1"/>
  <p:tag name="KSO_WM_UNIT_VALUE" val="12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MH" val="20170705174546"/>
  <p:tag name="MH_LIBRARY" val="GRAPHIC"/>
  <p:tag name="MH_TYPE" val="Text"/>
  <p:tag name="MH_ORDER" val="1"/>
</p:tagLst>
</file>

<file path=ppt/tags/tag22.xml><?xml version="1.0" encoding="utf-8"?>
<p:tagLst xmlns:p="http://schemas.openxmlformats.org/presentationml/2006/main">
  <p:tag name="MH" val="20170705174546"/>
  <p:tag name="MH_LIBRARY" val="GRAPHIC"/>
  <p:tag name="MH_TYPE" val="SubTitle"/>
  <p:tag name="MH_ORDER" val="1"/>
</p:tagLst>
</file>

<file path=ppt/tags/tag23.xml><?xml version="1.0" encoding="utf-8"?>
<p:tagLst xmlns:p="http://schemas.openxmlformats.org/presentationml/2006/main">
  <p:tag name="MH" val="20170705174546"/>
  <p:tag name="MH_LIBRARY" val="GRAPHIC"/>
  <p:tag name="MH_TYPE" val="Other"/>
  <p:tag name="MH_ORDER" val="1"/>
</p:tagLst>
</file>

<file path=ppt/tags/tag24.xml><?xml version="1.0" encoding="utf-8"?>
<p:tagLst xmlns:p="http://schemas.openxmlformats.org/presentationml/2006/main">
  <p:tag name="MH" val="20170705174546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MH" val="20170705174546"/>
  <p:tag name="MH_LIBRARY" val="GRAPHIC"/>
  <p:tag name="MH_TYPE" val="SubTitle"/>
  <p:tag name="MH_ORDER" val="1"/>
</p:tagLst>
</file>

<file path=ppt/tags/tag26.xml><?xml version="1.0" encoding="utf-8"?>
<p:tagLst xmlns:p="http://schemas.openxmlformats.org/presentationml/2006/main">
  <p:tag name="MH" val="20170705174546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2"/>
  <p:tag name="KSO_WM_UNIT_ID" val="diagram20165062_1*p_i*1_2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4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1"/>
  <p:tag name="KSO_WM_UNIT_ID" val="diagram20165062_1*p_h_i*1_1_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2"/>
  <p:tag name="KSO_WM_UNIT_ID" val="diagram20165062_1*p_h_i*1_1_2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3"/>
  <p:tag name="KSO_WM_UNIT_ID" val="diagram20165062_1*p_h_i*1_1_3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4"/>
  <p:tag name="KSO_WM_UNIT_ID" val="diagram20165062_1*p_h_i*1_1_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f"/>
  <p:tag name="KSO_WM_UNIT_INDEX" val="1_1_1"/>
  <p:tag name="KSO_WM_UNIT_ID" val="diagram20165062_1*p_h_f*1_1_1"/>
  <p:tag name="KSO_WM_UNIT_LAYERLEVEL" val="1_1_1"/>
  <p:tag name="KSO_WM_UNIT_VALUE" val="12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1"/>
  <p:tag name="KSO_WM_UNIT_ID" val="diagram20165062_1*p_i*1_1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2w3vjx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2w3vjx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2w3vjx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3443</Words>
  <Application>WPS 演示</Application>
  <PresentationFormat>宽屏</PresentationFormat>
  <Paragraphs>257</Paragraphs>
  <Slides>18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等线</vt:lpstr>
      <vt:lpstr>第一PPT，www.1ppt.com</vt:lpstr>
      <vt:lpstr>第一PPT，www.1ppt.com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现实的理想主义者</cp:lastModifiedBy>
  <cp:revision>19</cp:revision>
  <dcterms:created xsi:type="dcterms:W3CDTF">2022-05-15T17:58:00Z</dcterms:created>
  <dcterms:modified xsi:type="dcterms:W3CDTF">2023-10-29T03:21:59Z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50077B1F81DB4221AFC2204137EF5793_12</vt:lpwstr>
  </property>
  <property fmtid="{D5CDD505-2E9C-101B-9397-08002B2CF9AE}" pid="3" name="KSOProductBuildVer">
    <vt:lpwstr>2052-11.1.0.9914</vt:lpwstr>
  </property>
</Properties>
</file>