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76" r:id="rId5"/>
    <p:sldMasterId id="2147483688" r:id="rId6"/>
    <p:sldMasterId id="2147483700" r:id="rId7"/>
    <p:sldMasterId id="2147483712" r:id="rId8"/>
    <p:sldMasterId id="2147483724" r:id="rId9"/>
    <p:sldMasterId id="2147483736" r:id="rId10"/>
    <p:sldMasterId id="2147483748" r:id="rId11"/>
    <p:sldMasterId id="2147483760" r:id="rId12"/>
    <p:sldMasterId id="2147483772" r:id="rId13"/>
    <p:sldMasterId id="2147483784" r:id="rId14"/>
    <p:sldMasterId id="2147483796" r:id="rId15"/>
    <p:sldMasterId id="2147483808" r:id="rId16"/>
    <p:sldMasterId id="2147483820" r:id="rId17"/>
    <p:sldMasterId id="2147483832" r:id="rId18"/>
    <p:sldMasterId id="2147483844" r:id="rId19"/>
  </p:sldMasterIdLst>
  <p:notesMasterIdLst>
    <p:notesMasterId r:id="rId23"/>
  </p:notesMasterIdLst>
  <p:sldIdLst>
    <p:sldId id="256" r:id="rId20"/>
    <p:sldId id="257" r:id="rId21"/>
    <p:sldId id="258" r:id="rId22"/>
    <p:sldId id="259" r:id="rId24"/>
    <p:sldId id="276" r:id="rId25"/>
    <p:sldId id="277" r:id="rId26"/>
    <p:sldId id="278" r:id="rId27"/>
    <p:sldId id="263" r:id="rId28"/>
    <p:sldId id="262" r:id="rId29"/>
    <p:sldId id="280" r:id="rId30"/>
    <p:sldId id="281" r:id="rId31"/>
    <p:sldId id="279" r:id="rId32"/>
    <p:sldId id="283" r:id="rId33"/>
    <p:sldId id="293" r:id="rId34"/>
    <p:sldId id="294" r:id="rId35"/>
    <p:sldId id="267" r:id="rId36"/>
    <p:sldId id="266" r:id="rId37"/>
    <p:sldId id="284" r:id="rId38"/>
    <p:sldId id="286" r:id="rId39"/>
    <p:sldId id="287" r:id="rId40"/>
    <p:sldId id="288" r:id="rId41"/>
    <p:sldId id="271" r:id="rId42"/>
    <p:sldId id="270" r:id="rId43"/>
    <p:sldId id="289" r:id="rId44"/>
    <p:sldId id="290" r:id="rId45"/>
    <p:sldId id="291" r:id="rId46"/>
    <p:sldId id="292" r:id="rId47"/>
    <p:sldId id="275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455"/>
    <a:srgbClr val="465F8B"/>
    <a:srgbClr val="589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954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49" Type="http://schemas.openxmlformats.org/officeDocument/2006/relationships/presProps" Target="presProps.xml"/><Relationship Id="rId48" Type="http://schemas.openxmlformats.org/officeDocument/2006/relationships/slide" Target="slides/slide28.xml"/><Relationship Id="rId47" Type="http://schemas.openxmlformats.org/officeDocument/2006/relationships/slide" Target="slides/slide27.xml"/><Relationship Id="rId46" Type="http://schemas.openxmlformats.org/officeDocument/2006/relationships/slide" Target="slides/slide26.xml"/><Relationship Id="rId45" Type="http://schemas.openxmlformats.org/officeDocument/2006/relationships/slide" Target="slides/slide25.xml"/><Relationship Id="rId44" Type="http://schemas.openxmlformats.org/officeDocument/2006/relationships/slide" Target="slides/slide24.xml"/><Relationship Id="rId43" Type="http://schemas.openxmlformats.org/officeDocument/2006/relationships/slide" Target="slides/slide23.xml"/><Relationship Id="rId42" Type="http://schemas.openxmlformats.org/officeDocument/2006/relationships/slide" Target="slides/slide22.xml"/><Relationship Id="rId41" Type="http://schemas.openxmlformats.org/officeDocument/2006/relationships/slide" Target="slides/slide21.xml"/><Relationship Id="rId40" Type="http://schemas.openxmlformats.org/officeDocument/2006/relationships/slide" Target="slides/slide2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9.xml"/><Relationship Id="rId38" Type="http://schemas.openxmlformats.org/officeDocument/2006/relationships/slide" Target="slides/slide18.xml"/><Relationship Id="rId37" Type="http://schemas.openxmlformats.org/officeDocument/2006/relationships/slide" Target="slides/slide17.xml"/><Relationship Id="rId36" Type="http://schemas.openxmlformats.org/officeDocument/2006/relationships/slide" Target="slides/slide16.xml"/><Relationship Id="rId35" Type="http://schemas.openxmlformats.org/officeDocument/2006/relationships/slide" Target="slides/slide15.xml"/><Relationship Id="rId34" Type="http://schemas.openxmlformats.org/officeDocument/2006/relationships/slide" Target="slides/slide14.xml"/><Relationship Id="rId33" Type="http://schemas.openxmlformats.org/officeDocument/2006/relationships/slide" Target="slides/slide13.xml"/><Relationship Id="rId32" Type="http://schemas.openxmlformats.org/officeDocument/2006/relationships/slide" Target="slides/slide12.xml"/><Relationship Id="rId31" Type="http://schemas.openxmlformats.org/officeDocument/2006/relationships/slide" Target="slides/slide11.xml"/><Relationship Id="rId30" Type="http://schemas.openxmlformats.org/officeDocument/2006/relationships/slide" Target="slides/slide1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8" Type="http://schemas.openxmlformats.org/officeDocument/2006/relationships/slide" Target="slides/slide8.xml"/><Relationship Id="rId27" Type="http://schemas.openxmlformats.org/officeDocument/2006/relationships/slide" Target="slides/slide7.xml"/><Relationship Id="rId26" Type="http://schemas.openxmlformats.org/officeDocument/2006/relationships/slide" Target="slides/slide6.xml"/><Relationship Id="rId25" Type="http://schemas.openxmlformats.org/officeDocument/2006/relationships/slide" Target="slides/slide5.xml"/><Relationship Id="rId24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3.xml"/><Relationship Id="rId21" Type="http://schemas.openxmlformats.org/officeDocument/2006/relationships/slide" Target="slides/slide2.xml"/><Relationship Id="rId20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9DBF1-C9AA-4368-9EF4-13E369C68E2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6E517-BC0B-41AA-B9B3-DACA470573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模板来自于：第一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https://www.1ppt.com/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6E517-BC0B-41AA-B9B3-DACA470573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96601" y="6173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99.xml"/><Relationship Id="rId7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4" Type="http://schemas.openxmlformats.org/officeDocument/2006/relationships/theme" Target="../theme/theme10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4" Type="http://schemas.openxmlformats.org/officeDocument/2006/relationships/theme" Target="../theme/theme11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5.xml"/><Relationship Id="rId14" Type="http://schemas.openxmlformats.org/officeDocument/2006/relationships/theme" Target="../theme/theme12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6.xml"/><Relationship Id="rId14" Type="http://schemas.openxmlformats.org/officeDocument/2006/relationships/theme" Target="../theme/theme13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4" Type="http://schemas.openxmlformats.org/officeDocument/2006/relationships/theme" Target="../theme/theme14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6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4" Type="http://schemas.openxmlformats.org/officeDocument/2006/relationships/theme" Target="../theme/theme15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7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9.xml"/><Relationship Id="rId14" Type="http://schemas.openxmlformats.org/officeDocument/2006/relationships/theme" Target="../theme/theme16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0.xml"/><Relationship Id="rId14" Type="http://schemas.openxmlformats.org/officeDocument/2006/relationships/theme" Target="../theme/theme17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9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1.xml"/><Relationship Id="rId14" Type="http://schemas.openxmlformats.org/officeDocument/2006/relationships/theme" Target="../theme/theme18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3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4" Type="http://schemas.openxmlformats.org/officeDocument/2006/relationships/theme" Target="../theme/theme4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4" Type="http://schemas.openxmlformats.org/officeDocument/2006/relationships/theme" Target="../theme/theme5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6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7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4" Type="http://schemas.openxmlformats.org/officeDocument/2006/relationships/theme" Target="../theme/theme8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4" Type="http://schemas.openxmlformats.org/officeDocument/2006/relationships/theme" Target="../theme/theme9.xml"/><Relationship Id="rId13" Type="http://schemas.openxmlformats.org/officeDocument/2006/relationships/image" Target="../media/image1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3935-6632-4725-8477-D23EA8D26E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163FD-90D6-4F91-A00D-13A29EB9DF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1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257989" y="1471866"/>
            <a:ext cx="1667375" cy="1667375"/>
          </a:xfrm>
          <a:prstGeom prst="ellipse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65932" y="339658"/>
            <a:ext cx="15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BUSINESS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23760" y="1987550"/>
            <a:ext cx="41427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2024.8.25</a:t>
            </a:r>
            <a:endParaRPr lang="en-US" altLang="zh-CN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7965" y="2997200"/>
            <a:ext cx="11188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渔阳体 W01" pitchFamily="18" charset="-122"/>
                <a:ea typeface="仓耳渔阳体 W01" pitchFamily="18" charset="-122"/>
                <a:sym typeface="Arial" panose="020B0604020202020204"/>
              </a:rPr>
              <a:t>九型人格：一个简单的玩家心理框架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渔阳体 W01" pitchFamily="18" charset="-122"/>
              <a:ea typeface="仓耳渔阳体 W01" pitchFamily="18" charset="-122"/>
              <a:sym typeface="Arial" panose="020B0604020202020204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85885" y="4236191"/>
            <a:ext cx="4541267" cy="338554"/>
            <a:chOff x="983432" y="3956831"/>
            <a:chExt cx="4541266" cy="338554"/>
          </a:xfrm>
        </p:grpSpPr>
        <p:sp>
          <p:nvSpPr>
            <p:cNvPr id="11" name="文本框 10"/>
            <p:cNvSpPr txBox="1"/>
            <p:nvPr/>
          </p:nvSpPr>
          <p:spPr>
            <a:xfrm>
              <a:off x="983432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商务总结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85435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项目报告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87438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岗位竞选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289440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述职报告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2151527" y="4003862"/>
              <a:ext cx="1071" cy="2444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3253530" y="4003862"/>
              <a:ext cx="1071" cy="2444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4355533" y="4003862"/>
              <a:ext cx="1071" cy="2444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5938373" y="4613561"/>
            <a:ext cx="54193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900" spc="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WORK REPORT BUSINESS REPORT GENERAL BUSINESS STYLE MONTHLY REPORT ANNUAL REPORT BUSINESS PLAN PROJECT PLAN PROJECT REPORT COMPLETION REPORT</a:t>
            </a:r>
            <a:endParaRPr lang="zh-CN" altLang="en-US" sz="900" spc="1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784357" y="5505878"/>
            <a:ext cx="1359955" cy="418540"/>
            <a:chOff x="9208293" y="5197258"/>
            <a:chExt cx="1359954" cy="418540"/>
          </a:xfrm>
        </p:grpSpPr>
        <p:sp>
          <p:nvSpPr>
            <p:cNvPr id="20" name="矩形: 圆角 19"/>
            <p:cNvSpPr/>
            <p:nvPr/>
          </p:nvSpPr>
          <p:spPr>
            <a:xfrm>
              <a:off x="9264352" y="5197258"/>
              <a:ext cx="1303895" cy="418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sx="101000" sy="101000" algn="tr" rotWithShape="0">
                <a:srgbClr val="0889AC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208293" y="5268029"/>
              <a:ext cx="135995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rgbClr val="3F34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汇报人</a:t>
              </a:r>
              <a:r>
                <a:rPr lang="zh-CN" altLang="en-US" sz="1100" dirty="0" smtClean="0">
                  <a:solidFill>
                    <a:srgbClr val="3F34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：树</a:t>
              </a:r>
              <a:endParaRPr lang="zh-CN" altLang="en-US" sz="1100" dirty="0" smtClean="0">
                <a:solidFill>
                  <a:srgbClr val="3F34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pic>
        <p:nvPicPr>
          <p:cNvPr id="2" name="图片 1" descr="3677a1047f05ed9bae6ef3d22dc645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25" y="1997075"/>
            <a:ext cx="5048250" cy="3695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63285" y="563245"/>
            <a:ext cx="603758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基础三元组：思维型；情感型；本能型</a:t>
            </a:r>
            <a:endParaRPr lang="zh-CN" altLang="en-US" sz="4000"/>
          </a:p>
          <a:p>
            <a:r>
              <a:rPr lang="zh-CN" altLang="en-US" sz="4000"/>
              <a:t>思维三元组：</a:t>
            </a:r>
            <a:r>
              <a:rPr lang="en-US" altLang="zh-CN" sz="4000"/>
              <a:t>5</a:t>
            </a:r>
            <a:r>
              <a:rPr lang="zh-CN" altLang="en-US" sz="4000"/>
              <a:t>，</a:t>
            </a:r>
            <a:r>
              <a:rPr lang="en-US" altLang="zh-CN" sz="4000"/>
              <a:t>6</a:t>
            </a:r>
            <a:r>
              <a:rPr lang="zh-CN" altLang="en-US" sz="4000"/>
              <a:t>，</a:t>
            </a:r>
            <a:r>
              <a:rPr lang="en-US" altLang="zh-CN" sz="4000"/>
              <a:t>7</a:t>
            </a:r>
            <a:endParaRPr lang="zh-CN" altLang="en-US" sz="4000"/>
          </a:p>
          <a:p>
            <a:r>
              <a:rPr lang="zh-CN" altLang="en-US" sz="4000"/>
              <a:t>情感三元组：</a:t>
            </a:r>
            <a:r>
              <a:rPr lang="en-US" altLang="zh-CN" sz="4000"/>
              <a:t>2</a:t>
            </a:r>
            <a:r>
              <a:rPr lang="zh-CN" altLang="en-US" sz="4000"/>
              <a:t>，</a:t>
            </a:r>
            <a:r>
              <a:rPr lang="en-US" altLang="zh-CN" sz="4000"/>
              <a:t>3</a:t>
            </a:r>
            <a:r>
              <a:rPr lang="zh-CN" altLang="en-US" sz="4000"/>
              <a:t>，</a:t>
            </a:r>
            <a:r>
              <a:rPr lang="en-US" altLang="zh-CN" sz="4000"/>
              <a:t>4</a:t>
            </a:r>
            <a:endParaRPr lang="zh-CN" altLang="en-US" sz="4000"/>
          </a:p>
          <a:p>
            <a:r>
              <a:rPr lang="zh-CN" altLang="en-US" sz="4000"/>
              <a:t>本能三元组：</a:t>
            </a:r>
            <a:r>
              <a:rPr lang="en-US" altLang="zh-CN" sz="4000"/>
              <a:t>8</a:t>
            </a:r>
            <a:r>
              <a:rPr lang="zh-CN" altLang="en-US" sz="4000"/>
              <a:t>，</a:t>
            </a:r>
            <a:r>
              <a:rPr lang="en-US" altLang="zh-CN" sz="4000"/>
              <a:t>9</a:t>
            </a:r>
            <a:r>
              <a:rPr lang="zh-CN" altLang="en-US" sz="4000"/>
              <a:t>，</a:t>
            </a:r>
            <a:r>
              <a:rPr lang="en-US" altLang="zh-CN" sz="4000"/>
              <a:t>1</a:t>
            </a:r>
            <a:endParaRPr lang="en-US" altLang="zh-CN" sz="4000"/>
          </a:p>
          <a:p>
            <a:endParaRPr lang="en-US" altLang="zh-CN" sz="4000"/>
          </a:p>
          <a:p>
            <a:r>
              <a:rPr lang="zh-CN" altLang="en-US" sz="4000"/>
              <a:t>翼型：与主人格相邻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1600" y="1353820"/>
            <a:ext cx="1190942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三元组的分类规则：</a:t>
            </a:r>
            <a:endParaRPr lang="zh-CN" altLang="en-US" sz="3600"/>
          </a:p>
          <a:p>
            <a:endParaRPr lang="zh-CN" altLang="en-US" sz="3600"/>
          </a:p>
          <a:p>
            <a:r>
              <a:rPr lang="en-US" altLang="zh-CN" sz="3600"/>
              <a:t>1.</a:t>
            </a:r>
            <a:r>
              <a:rPr lang="zh-CN" altLang="en-US" sz="3600"/>
              <a:t>对本能表现不足  </a:t>
            </a:r>
            <a:r>
              <a:rPr lang="en-US" altLang="zh-CN" sz="3600"/>
              <a:t>9.</a:t>
            </a:r>
            <a:r>
              <a:rPr lang="zh-CN" altLang="en-US" sz="3600"/>
              <a:t>完全与本能失去联系  </a:t>
            </a:r>
            <a:r>
              <a:rPr lang="en-US" altLang="zh-CN" sz="3600"/>
              <a:t>8.</a:t>
            </a:r>
            <a:r>
              <a:rPr lang="zh-CN" altLang="en-US" sz="3600"/>
              <a:t>过度表现本能</a:t>
            </a:r>
            <a:endParaRPr lang="zh-CN" altLang="en-US" sz="3600"/>
          </a:p>
          <a:p>
            <a:endParaRPr lang="zh-CN" altLang="en-US" sz="3600"/>
          </a:p>
          <a:p>
            <a:r>
              <a:rPr lang="en-US" altLang="zh-CN" sz="3600">
                <a:sym typeface="+mn-ea"/>
              </a:rPr>
              <a:t>4.</a:t>
            </a:r>
            <a:r>
              <a:rPr lang="zh-CN" altLang="en-US" sz="3600">
                <a:sym typeface="+mn-ea"/>
              </a:rPr>
              <a:t>对情感表现不足  </a:t>
            </a:r>
            <a:r>
              <a:rPr lang="en-US" altLang="zh-CN" sz="3600">
                <a:sym typeface="+mn-ea"/>
              </a:rPr>
              <a:t>3.</a:t>
            </a:r>
            <a:r>
              <a:rPr lang="zh-CN" altLang="en-US" sz="3600">
                <a:sym typeface="+mn-ea"/>
              </a:rPr>
              <a:t>完全与情感失去联系  </a:t>
            </a:r>
            <a:r>
              <a:rPr lang="en-US" altLang="zh-CN" sz="3600">
                <a:sym typeface="+mn-ea"/>
              </a:rPr>
              <a:t>2.</a:t>
            </a:r>
            <a:r>
              <a:rPr lang="zh-CN" altLang="en-US" sz="3600">
                <a:sym typeface="+mn-ea"/>
              </a:rPr>
              <a:t>过度表现情感</a:t>
            </a:r>
            <a:endParaRPr lang="zh-CN" altLang="en-US" sz="3600">
              <a:sym typeface="+mn-ea"/>
            </a:endParaRPr>
          </a:p>
          <a:p>
            <a:endParaRPr lang="zh-CN" altLang="en-US" sz="3600"/>
          </a:p>
          <a:p>
            <a:r>
              <a:rPr lang="en-US" altLang="zh-CN" sz="3600">
                <a:sym typeface="+mn-ea"/>
              </a:rPr>
              <a:t>7.</a:t>
            </a:r>
            <a:r>
              <a:rPr lang="zh-CN" altLang="en-US" sz="3600">
                <a:sym typeface="+mn-ea"/>
              </a:rPr>
              <a:t>对思维表现不足  </a:t>
            </a:r>
            <a:r>
              <a:rPr lang="en-US" altLang="zh-CN" sz="3600">
                <a:sym typeface="+mn-ea"/>
              </a:rPr>
              <a:t>6.</a:t>
            </a:r>
            <a:r>
              <a:rPr lang="zh-CN" altLang="en-US" sz="3600">
                <a:sym typeface="+mn-ea"/>
              </a:rPr>
              <a:t>完全与思维失去联系  </a:t>
            </a:r>
            <a:r>
              <a:rPr lang="en-US" altLang="zh-CN" sz="3600">
                <a:sym typeface="+mn-ea"/>
              </a:rPr>
              <a:t>5.</a:t>
            </a:r>
            <a:r>
              <a:rPr lang="zh-CN" altLang="en-US" sz="3600">
                <a:sym typeface="+mn-ea"/>
              </a:rPr>
              <a:t>过度表现思维</a:t>
            </a:r>
            <a:endParaRPr lang="zh-CN" altLang="en-US" sz="3600"/>
          </a:p>
          <a:p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31215" y="1465580"/>
            <a:ext cx="1080960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整合与解离：人的心理状态对人格的影响</a:t>
            </a:r>
            <a:endParaRPr lang="zh-CN" altLang="en-US" sz="4400"/>
          </a:p>
          <a:p>
            <a:r>
              <a:rPr lang="zh-CN" altLang="en-US" sz="4400"/>
              <a:t>解离方向：</a:t>
            </a:r>
            <a:r>
              <a:rPr lang="en-US" altLang="zh-CN" sz="4400">
                <a:solidFill>
                  <a:srgbClr val="00B050"/>
                </a:solidFill>
              </a:rPr>
              <a:t>1</a:t>
            </a:r>
            <a:r>
              <a:rPr lang="zh-CN" altLang="en-US" sz="4400">
                <a:solidFill>
                  <a:srgbClr val="00B050"/>
                </a:solidFill>
              </a:rPr>
              <a:t>，</a:t>
            </a:r>
            <a:r>
              <a:rPr lang="en-US" altLang="zh-CN" sz="4400">
                <a:solidFill>
                  <a:srgbClr val="00B050"/>
                </a:solidFill>
              </a:rPr>
              <a:t>4</a:t>
            </a:r>
            <a:r>
              <a:rPr lang="zh-CN" altLang="en-US" sz="4400">
                <a:solidFill>
                  <a:srgbClr val="00B050"/>
                </a:solidFill>
              </a:rPr>
              <a:t>，</a:t>
            </a:r>
            <a:r>
              <a:rPr lang="en-US" altLang="zh-CN" sz="4400">
                <a:solidFill>
                  <a:srgbClr val="00B050"/>
                </a:solidFill>
              </a:rPr>
              <a:t>2</a:t>
            </a:r>
            <a:r>
              <a:rPr lang="zh-CN" altLang="en-US" sz="4400">
                <a:solidFill>
                  <a:srgbClr val="00B050"/>
                </a:solidFill>
              </a:rPr>
              <a:t>，</a:t>
            </a:r>
            <a:r>
              <a:rPr lang="en-US" altLang="zh-CN" sz="4400">
                <a:solidFill>
                  <a:srgbClr val="00B050"/>
                </a:solidFill>
              </a:rPr>
              <a:t>8</a:t>
            </a:r>
            <a:r>
              <a:rPr lang="zh-CN" altLang="en-US" sz="4400">
                <a:solidFill>
                  <a:srgbClr val="00B050"/>
                </a:solidFill>
              </a:rPr>
              <a:t>，</a:t>
            </a:r>
            <a:r>
              <a:rPr lang="en-US" altLang="zh-CN" sz="4400">
                <a:solidFill>
                  <a:srgbClr val="00B050"/>
                </a:solidFill>
              </a:rPr>
              <a:t>5</a:t>
            </a:r>
            <a:r>
              <a:rPr lang="zh-CN" altLang="en-US" sz="4400">
                <a:solidFill>
                  <a:srgbClr val="00B050"/>
                </a:solidFill>
              </a:rPr>
              <a:t>，</a:t>
            </a:r>
            <a:r>
              <a:rPr lang="en-US" altLang="zh-CN" sz="4400">
                <a:solidFill>
                  <a:srgbClr val="00B050"/>
                </a:solidFill>
              </a:rPr>
              <a:t>7</a:t>
            </a:r>
            <a:r>
              <a:rPr lang="zh-CN" altLang="en-US" sz="4400"/>
              <a:t>；</a:t>
            </a:r>
            <a:r>
              <a:rPr lang="zh-CN" altLang="en-US" sz="4400">
                <a:solidFill>
                  <a:schemeClr val="accent1"/>
                </a:solidFill>
              </a:rPr>
              <a:t>  </a:t>
            </a:r>
            <a:r>
              <a:rPr lang="en-US" altLang="zh-CN" sz="4400">
                <a:solidFill>
                  <a:schemeClr val="accent1"/>
                </a:solidFill>
              </a:rPr>
              <a:t>9</a:t>
            </a:r>
            <a:r>
              <a:rPr lang="zh-CN" altLang="en-US" sz="4400">
                <a:solidFill>
                  <a:schemeClr val="accent1"/>
                </a:solidFill>
              </a:rPr>
              <a:t>，</a:t>
            </a:r>
            <a:r>
              <a:rPr lang="en-US" altLang="zh-CN" sz="4400">
                <a:solidFill>
                  <a:schemeClr val="accent1"/>
                </a:solidFill>
              </a:rPr>
              <a:t>6</a:t>
            </a:r>
            <a:r>
              <a:rPr lang="zh-CN" altLang="en-US" sz="4400">
                <a:solidFill>
                  <a:schemeClr val="accent1"/>
                </a:solidFill>
              </a:rPr>
              <a:t>，</a:t>
            </a:r>
            <a:r>
              <a:rPr lang="en-US" altLang="zh-CN" sz="4400">
                <a:solidFill>
                  <a:schemeClr val="accent1"/>
                </a:solidFill>
              </a:rPr>
              <a:t>3</a:t>
            </a:r>
            <a:endParaRPr lang="en-US" altLang="zh-CN" sz="4400">
              <a:solidFill>
                <a:schemeClr val="accent1"/>
              </a:solidFill>
            </a:endParaRPr>
          </a:p>
          <a:p>
            <a:r>
              <a:rPr lang="zh-CN" altLang="en-US" sz="4400">
                <a:solidFill>
                  <a:srgbClr val="FF0000"/>
                </a:solidFill>
              </a:rPr>
              <a:t>应对策略的改变</a:t>
            </a:r>
            <a:endParaRPr lang="zh-CN" alt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39775" y="1363980"/>
            <a:ext cx="1075690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情感三元组的问题：认同与敌意</a:t>
            </a:r>
            <a:endParaRPr lang="zh-CN" altLang="en-US" sz="3600"/>
          </a:p>
          <a:p>
            <a:r>
              <a:rPr lang="zh-CN" altLang="en-US" sz="3600"/>
              <a:t>第二型动机</a:t>
            </a:r>
            <a:r>
              <a:rPr lang="zh-CN" altLang="en-US" sz="3600"/>
              <a:t>：渴望被爱，渴望向别人表露自己的情感，渴望被需要和被感激，渴望别人对自己有所回应，希望别人把自己的要求视作是正当的</a:t>
            </a:r>
            <a:endParaRPr lang="zh-CN" altLang="en-US" sz="3600"/>
          </a:p>
          <a:p>
            <a:r>
              <a:rPr lang="zh-CN" altLang="en-US" sz="3600"/>
              <a:t>第三型动机</a:t>
            </a:r>
            <a:r>
              <a:rPr lang="zh-CN" altLang="en-US" sz="3600"/>
              <a:t>：自认是有价值和值得尊重的人，希望被肯定，渴望卓尔不群，渴望受到关注、羡慕、给他人留下深刻印象</a:t>
            </a:r>
            <a:endParaRPr lang="zh-CN" altLang="en-US" sz="3600"/>
          </a:p>
          <a:p>
            <a:r>
              <a:rPr lang="zh-CN" altLang="en-US" sz="3600"/>
              <a:t>第四型动机</a:t>
            </a:r>
            <a:r>
              <a:rPr lang="zh-CN" altLang="en-US" sz="3600"/>
              <a:t>：想要做自己，拥有独特性，渴望找到理想的伴侣，以退守来保护自己的情感，首先关注情感需求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62890" y="1313815"/>
            <a:ext cx="118097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3600"/>
              <a:t>思维三元组的问题：焦虑与不安全感</a:t>
            </a:r>
            <a:endParaRPr lang="zh-CN" altLang="en-US" sz="3600"/>
          </a:p>
          <a:p>
            <a:pPr algn="l">
              <a:buClrTx/>
              <a:buSzTx/>
              <a:buNone/>
            </a:pPr>
            <a:r>
              <a:rPr lang="zh-CN" altLang="en-US" sz="3600"/>
              <a:t>第五型动机：想成为技能高超的多面手，获取更多知识与技能，探究现实，想要不为他人所动，克制自己的需要</a:t>
            </a:r>
            <a:endParaRPr lang="zh-CN" altLang="en-US" sz="3600"/>
          </a:p>
          <a:p>
            <a:pPr algn="l">
              <a:buClrTx/>
              <a:buSzTx/>
              <a:buNone/>
            </a:pPr>
            <a:r>
              <a:rPr lang="zh-CN" altLang="en-US" sz="3600"/>
              <a:t>第六型动机：渴望获得安全稳定感，渴望得到他人的支持与认可，总想证实他人对自己的态度，总想保护自己的信念</a:t>
            </a:r>
            <a:endParaRPr lang="zh-CN" altLang="en-US" sz="3600"/>
          </a:p>
          <a:p>
            <a:pPr algn="l">
              <a:buClrTx/>
              <a:buSzTx/>
              <a:buNone/>
            </a:pPr>
            <a:r>
              <a:rPr lang="zh-CN" altLang="en-US" sz="3600"/>
              <a:t>第七型动机：渴望快乐和满足，渴望丰富的阅历，想要多样化的选择，享受生活的乐趣，自娱自乐，想要逃避焦虑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87375" y="1283335"/>
            <a:ext cx="114134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本能三元组的问题：压抑行为与攻击性</a:t>
            </a:r>
            <a:endParaRPr lang="zh-CN" altLang="en-US" sz="3600"/>
          </a:p>
          <a:p>
            <a:r>
              <a:rPr lang="zh-CN" altLang="en-US" sz="3600"/>
              <a:t>第八型动机：想只依靠自己，抗拒自己的弱点，想要影响环境，想要彰显自己，想控制，战胜他人，想成为不可战胜的</a:t>
            </a:r>
            <a:endParaRPr lang="zh-CN" altLang="en-US" sz="3600"/>
          </a:p>
          <a:p>
            <a:r>
              <a:rPr lang="zh-CN" altLang="en-US" sz="3600"/>
              <a:t>第九型动机：渴望保持心灵的安宁平和，在环境中创造和谐，保持事物的现状，渴望避开冲突和紧张局面，希望逃避让自己不安的问题和需求</a:t>
            </a:r>
            <a:endParaRPr lang="zh-CN" altLang="en-US" sz="3600"/>
          </a:p>
          <a:p>
            <a:r>
              <a:rPr lang="zh-CN" altLang="en-US" sz="3600"/>
              <a:t>第一型动机：想要事事正确，有整体感和平衡感，渴望更佳的表现，总想改善他人，遵循自己的理想，为免遭他人指责而力求事事完美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78635" y="332657"/>
            <a:ext cx="15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BUSINESS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45993" y="2204864"/>
            <a:ext cx="6465795" cy="2062776"/>
            <a:chOff x="-165153" y="1366293"/>
            <a:chExt cx="6465795" cy="2062776"/>
          </a:xfrm>
        </p:grpSpPr>
        <p:sp>
          <p:nvSpPr>
            <p:cNvPr id="7" name="文本框 6"/>
            <p:cNvSpPr txBox="1"/>
            <p:nvPr/>
          </p:nvSpPr>
          <p:spPr>
            <a:xfrm>
              <a:off x="1664356" y="1366293"/>
              <a:ext cx="46362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PART 03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65153" y="2660719"/>
              <a:ext cx="6437413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cs typeface="+mn-ea"/>
                  <a:sym typeface="Arial" panose="020B0604020202020204"/>
                </a:rPr>
                <a:t>游戏与玩家人格</a:t>
              </a:r>
              <a:endParaRPr lang="zh-CN" altLang="en-US" dirty="0">
                <a:solidFill>
                  <a:schemeClr val="bg1"/>
                </a:solidFill>
                <a:cs typeface="+mn-ea"/>
                <a:sym typeface="Arial" panose="020B0604020202020204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02059" y="5563158"/>
            <a:ext cx="64813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050" spc="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WORK REPORT BUSINESS REPORT GENERAL BUSINESS STYLE MONTHLY REPORT ANNUAL REPORT PROJECT REPORT COMPLETION REPORT</a:t>
            </a:r>
            <a:endParaRPr lang="zh-CN" altLang="en-US" sz="1050" spc="1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游戏与玩家人格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31215" y="1506220"/>
            <a:ext cx="1080960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难度</a:t>
            </a:r>
            <a:r>
              <a:rPr lang="en-US" altLang="zh-CN" sz="3200"/>
              <a:t>/</a:t>
            </a:r>
            <a:r>
              <a:rPr lang="zh-CN" altLang="en-US" sz="3200"/>
              <a:t>挑战</a:t>
            </a:r>
            <a:endParaRPr lang="zh-CN" altLang="en-US" sz="3200"/>
          </a:p>
          <a:p>
            <a:r>
              <a:rPr lang="zh-CN" altLang="en-US" sz="3200"/>
              <a:t>游戏越难越好还是越简单越好？</a:t>
            </a:r>
            <a:r>
              <a:rPr lang="en-US" altLang="zh-CN" sz="3200"/>
              <a:t>——</a:t>
            </a:r>
            <a:r>
              <a:rPr lang="zh-CN" altLang="en-US" sz="3200"/>
              <a:t>因人而异</a:t>
            </a:r>
            <a:endParaRPr lang="zh-CN" altLang="en-US" sz="3200"/>
          </a:p>
          <a:p>
            <a:r>
              <a:rPr lang="zh-CN" altLang="en-US" sz="3200"/>
              <a:t>理解速度与难度不是一回事：契合的识别模式</a:t>
            </a:r>
            <a:endParaRPr lang="zh-CN" altLang="en-US" sz="3200"/>
          </a:p>
          <a:p>
            <a:r>
              <a:rPr lang="zh-CN" altLang="en-US" sz="3200"/>
              <a:t>不同的关注点可能会干扰你的新手引导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3567430"/>
            <a:ext cx="5106670" cy="2872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游戏与玩家人格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55625" y="1414780"/>
            <a:ext cx="11250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故事与自定义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556895" y="1998345"/>
            <a:ext cx="11372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情感需求</a:t>
            </a:r>
            <a:endParaRPr lang="zh-CN" altLang="en-US" sz="3200"/>
          </a:p>
          <a:p>
            <a:r>
              <a:rPr lang="zh-CN" altLang="en-US" sz="3200"/>
              <a:t>游戏作为故事的载体：互动性</a:t>
            </a:r>
            <a:endParaRPr lang="zh-CN" altLang="en-US" sz="3200"/>
          </a:p>
          <a:p>
            <a:r>
              <a:rPr lang="zh-CN" altLang="en-US" sz="3200"/>
              <a:t>表达的需求</a:t>
            </a:r>
            <a:endParaRPr lang="zh-CN" altLang="en-US" sz="3200"/>
          </a:p>
        </p:txBody>
      </p:sp>
      <p:pic>
        <p:nvPicPr>
          <p:cNvPr id="4" name="图片 3" descr="124480096b907671261a6231282f63eb60bcffd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1090" y="3039110"/>
            <a:ext cx="5520690" cy="3526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3566795"/>
            <a:ext cx="4798060" cy="2999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游戏与玩家人格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8175" y="1343660"/>
            <a:ext cx="112909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支配游戏：利用机制漏洞与开挂</a:t>
            </a:r>
            <a:endParaRPr lang="zh-CN" altLang="en-US" sz="3200"/>
          </a:p>
          <a:p>
            <a:r>
              <a:rPr lang="zh-CN" altLang="en-US" sz="3200"/>
              <a:t>否认游戏设计者的安排：想要控制环境</a:t>
            </a:r>
            <a:endParaRPr lang="zh-CN" altLang="en-US" sz="3200"/>
          </a:p>
          <a:p>
            <a:r>
              <a:rPr lang="zh-CN" altLang="en-US" sz="3200"/>
              <a:t>钻研漏洞：展示思维</a:t>
            </a:r>
            <a:endParaRPr lang="zh-CN" altLang="en-US" sz="3200"/>
          </a:p>
          <a:p>
            <a:r>
              <a:rPr lang="zh-CN" altLang="en-US" sz="3200"/>
              <a:t>力量的需求：游戏仅作为载体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710" y="3404870"/>
            <a:ext cx="5481320" cy="308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92965" y="1548646"/>
            <a:ext cx="3552460" cy="534810"/>
            <a:chOff x="1338551" y="1737967"/>
            <a:chExt cx="3552460" cy="534810"/>
          </a:xfrm>
        </p:grpSpPr>
        <p:sp>
          <p:nvSpPr>
            <p:cNvPr id="4" name="圆角矩形 3"/>
            <p:cNvSpPr/>
            <p:nvPr/>
          </p:nvSpPr>
          <p:spPr>
            <a:xfrm>
              <a:off x="1763692" y="1737967"/>
              <a:ext cx="3127319" cy="534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338551" y="1846199"/>
              <a:ext cx="318347" cy="3183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ctr" rotWithShape="0">
                <a:srgbClr val="5877B6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6" name="TextBox 51"/>
            <p:cNvSpPr txBox="1"/>
            <p:nvPr/>
          </p:nvSpPr>
          <p:spPr>
            <a:xfrm>
              <a:off x="2064991" y="1774797"/>
              <a:ext cx="232029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3F3455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玩家分类的部分</a:t>
              </a:r>
              <a:endParaRPr lang="zh-CN" altLang="en-US" sz="24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92965" y="2766400"/>
            <a:ext cx="3552460" cy="534810"/>
            <a:chOff x="1338551" y="2955721"/>
            <a:chExt cx="3552460" cy="534810"/>
          </a:xfrm>
        </p:grpSpPr>
        <p:sp>
          <p:nvSpPr>
            <p:cNvPr id="8" name="椭圆 7"/>
            <p:cNvSpPr/>
            <p:nvPr/>
          </p:nvSpPr>
          <p:spPr>
            <a:xfrm>
              <a:off x="1338551" y="3063786"/>
              <a:ext cx="318347" cy="3183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ctr" rotWithShape="0">
                <a:srgbClr val="5877B6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9" name="圆角矩形 22"/>
            <p:cNvSpPr/>
            <p:nvPr/>
          </p:nvSpPr>
          <p:spPr>
            <a:xfrm>
              <a:off x="1763692" y="2955721"/>
              <a:ext cx="3127319" cy="534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0" name="TextBox 51"/>
            <p:cNvSpPr txBox="1"/>
            <p:nvPr/>
          </p:nvSpPr>
          <p:spPr>
            <a:xfrm>
              <a:off x="2269018" y="2992294"/>
              <a:ext cx="211666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3F3455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九型人格简介</a:t>
              </a:r>
              <a:endParaRPr lang="zh-CN" altLang="en-US" sz="24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92965" y="3984155"/>
            <a:ext cx="3552460" cy="534810"/>
            <a:chOff x="1338551" y="4173475"/>
            <a:chExt cx="3552460" cy="534810"/>
          </a:xfrm>
        </p:grpSpPr>
        <p:sp>
          <p:nvSpPr>
            <p:cNvPr id="12" name="椭圆 11"/>
            <p:cNvSpPr/>
            <p:nvPr/>
          </p:nvSpPr>
          <p:spPr>
            <a:xfrm>
              <a:off x="1338551" y="4281373"/>
              <a:ext cx="318347" cy="3183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ctr" rotWithShape="0">
                <a:srgbClr val="5877B6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" name="圆角矩形 23"/>
            <p:cNvSpPr/>
            <p:nvPr/>
          </p:nvSpPr>
          <p:spPr>
            <a:xfrm>
              <a:off x="1763692" y="4173475"/>
              <a:ext cx="3127319" cy="534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4" name="TextBox 51"/>
            <p:cNvSpPr txBox="1"/>
            <p:nvPr/>
          </p:nvSpPr>
          <p:spPr>
            <a:xfrm>
              <a:off x="2167861" y="4209670"/>
              <a:ext cx="23761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3F3455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游戏与玩家人格</a:t>
              </a:r>
              <a:endParaRPr lang="zh-CN" altLang="en-US" sz="24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92965" y="5201907"/>
            <a:ext cx="3552460" cy="534810"/>
            <a:chOff x="1338551" y="5391228"/>
            <a:chExt cx="3552460" cy="534810"/>
          </a:xfrm>
        </p:grpSpPr>
        <p:sp>
          <p:nvSpPr>
            <p:cNvPr id="16" name="椭圆 15"/>
            <p:cNvSpPr/>
            <p:nvPr/>
          </p:nvSpPr>
          <p:spPr>
            <a:xfrm>
              <a:off x="1338551" y="5498959"/>
              <a:ext cx="318347" cy="3183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ctr" rotWithShape="0">
                <a:srgbClr val="5877B6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" name="圆角矩形 24"/>
            <p:cNvSpPr/>
            <p:nvPr/>
          </p:nvSpPr>
          <p:spPr>
            <a:xfrm>
              <a:off x="1763692" y="5391228"/>
              <a:ext cx="3127319" cy="534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8" name="TextBox 51"/>
            <p:cNvSpPr txBox="1"/>
            <p:nvPr/>
          </p:nvSpPr>
          <p:spPr>
            <a:xfrm>
              <a:off x="2167226" y="5428058"/>
              <a:ext cx="237680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3F3455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游戏设计者部分</a:t>
              </a:r>
              <a:endParaRPr lang="zh-CN" altLang="en-US" sz="24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35360" y="304736"/>
            <a:ext cx="5976664" cy="442886"/>
            <a:chOff x="335360" y="304735"/>
            <a:chExt cx="5976664" cy="44288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335360" y="747621"/>
              <a:ext cx="597666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479376" y="304735"/>
              <a:ext cx="887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LOGO</a:t>
              </a:r>
              <a:endParaRPr lang="zh-CN" altLang="en-US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919536" y="358596"/>
              <a:ext cx="887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商务汇报</a:t>
              </a:r>
              <a:endParaRPr lang="zh-CN" altLang="en-US" sz="1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11576" y="358596"/>
              <a:ext cx="887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计划总结</a:t>
              </a:r>
              <a:endParaRPr lang="zh-CN" altLang="en-US" sz="1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03616" y="358596"/>
              <a:ext cx="8876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1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项目汇报</a:t>
              </a:r>
              <a:endParaRPr lang="zh-CN" altLang="en-US" sz="1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13786" y="1340770"/>
            <a:ext cx="1214503" cy="2284491"/>
            <a:chOff x="6362160" y="1111199"/>
            <a:chExt cx="1214502" cy="2284491"/>
          </a:xfrm>
        </p:grpSpPr>
        <p:grpSp>
          <p:nvGrpSpPr>
            <p:cNvPr id="25" name="组合 24"/>
            <p:cNvGrpSpPr/>
            <p:nvPr/>
          </p:nvGrpSpPr>
          <p:grpSpPr>
            <a:xfrm>
              <a:off x="6362160" y="1111199"/>
              <a:ext cx="752837" cy="2111760"/>
              <a:chOff x="6362160" y="1111199"/>
              <a:chExt cx="752837" cy="2111760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6362160" y="1111199"/>
                <a:ext cx="75283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目</a:t>
                </a:r>
                <a:endParaRPr lang="zh-CN" altLang="en-US" sz="6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362160" y="2114963"/>
                <a:ext cx="75283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录</a:t>
                </a:r>
                <a:endParaRPr lang="zh-CN" altLang="en-US" sz="6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7114997" y="1642357"/>
              <a:ext cx="461665" cy="175333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CONTENTES</a:t>
              </a:r>
              <a:endParaRPr lang="zh-CN" altLang="en-US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1" name="TextBox 3"/>
          <p:cNvSpPr txBox="1"/>
          <p:nvPr/>
        </p:nvSpPr>
        <p:spPr>
          <a:xfrm>
            <a:off x="1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游戏与玩家人格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60095" y="1343660"/>
            <a:ext cx="11169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对待化身的态度：沉浸感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262890" y="1896745"/>
            <a:ext cx="11737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奴役，扮演与抽离：不是所有人都需要沉浸感</a:t>
            </a:r>
            <a:endParaRPr lang="zh-CN" altLang="en-US" sz="3200"/>
          </a:p>
          <a:p>
            <a:r>
              <a:rPr lang="zh-CN" altLang="en-US" sz="3200"/>
              <a:t>关注点引发了截然不同的态度</a:t>
            </a:r>
            <a:endParaRPr lang="zh-CN" altLang="en-US" sz="3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3258185"/>
            <a:ext cx="5719445" cy="3216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055" y="3258185"/>
            <a:ext cx="5727065" cy="3216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游戏与玩家人格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27050" y="1374140"/>
            <a:ext cx="115455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游戏的随机性</a:t>
            </a:r>
            <a:endParaRPr lang="zh-CN" altLang="en-US" sz="3200"/>
          </a:p>
          <a:p>
            <a:r>
              <a:rPr lang="zh-CN" altLang="en-US" sz="3200"/>
              <a:t>不同的思维：</a:t>
            </a:r>
            <a:r>
              <a:rPr lang="en-US" altLang="zh-CN" sz="3200"/>
              <a:t>“</a:t>
            </a:r>
            <a:r>
              <a:rPr lang="zh-CN" altLang="en-US" sz="3200"/>
              <a:t>大骂发牌员</a:t>
            </a:r>
            <a:r>
              <a:rPr lang="en-US" altLang="zh-CN" sz="3200"/>
              <a:t>”</a:t>
            </a:r>
            <a:r>
              <a:rPr lang="zh-CN" altLang="en-US" sz="3200"/>
              <a:t>与</a:t>
            </a:r>
            <a:r>
              <a:rPr lang="en-US" altLang="zh-CN" sz="3200"/>
              <a:t>“</a:t>
            </a:r>
            <a:r>
              <a:rPr lang="zh-CN" altLang="en-US" sz="3200"/>
              <a:t>下把我肯定能赢回来</a:t>
            </a:r>
            <a:r>
              <a:rPr lang="en-US" altLang="zh-CN" sz="3200"/>
              <a:t>”</a:t>
            </a:r>
            <a:endParaRPr lang="en-US" altLang="zh-CN" sz="3200"/>
          </a:p>
          <a:p>
            <a:r>
              <a:rPr lang="en-US" altLang="zh-CN" sz="3200"/>
              <a:t>rouge</a:t>
            </a:r>
            <a:r>
              <a:rPr lang="zh-CN" altLang="en-US" sz="3200"/>
              <a:t>对随机性的把控</a:t>
            </a:r>
            <a:endParaRPr lang="zh-CN" altLang="en-US" sz="3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25" y="3012440"/>
            <a:ext cx="5722620" cy="3228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80" y="3001010"/>
            <a:ext cx="5781040" cy="3251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78635" y="332657"/>
            <a:ext cx="15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BUSINESS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45993" y="2204864"/>
            <a:ext cx="6465795" cy="2062776"/>
            <a:chOff x="-165153" y="1366293"/>
            <a:chExt cx="6465795" cy="2062776"/>
          </a:xfrm>
        </p:grpSpPr>
        <p:sp>
          <p:nvSpPr>
            <p:cNvPr id="7" name="文本框 6"/>
            <p:cNvSpPr txBox="1"/>
            <p:nvPr/>
          </p:nvSpPr>
          <p:spPr>
            <a:xfrm>
              <a:off x="1664356" y="1366293"/>
              <a:ext cx="46362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PART 04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65153" y="2660719"/>
              <a:ext cx="6437413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cs typeface="+mn-ea"/>
                  <a:sym typeface="Arial" panose="020B0604020202020204"/>
                </a:rPr>
                <a:t>游戏设计者部分</a:t>
              </a:r>
              <a:endParaRPr lang="zh-CN" altLang="en-US" dirty="0">
                <a:solidFill>
                  <a:schemeClr val="bg1"/>
                </a:solidFill>
                <a:cs typeface="+mn-ea"/>
                <a:sym typeface="Arial" panose="020B0604020202020204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02059" y="5563158"/>
            <a:ext cx="64813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050" spc="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WORK REPORT BUSINESS REPORT GENERAL BUSINESS STYLE MONTHLY REPORT ANNUAL REPORT PROJECT REPORT COMPLETION REPORT</a:t>
            </a:r>
            <a:endParaRPr lang="zh-CN" altLang="en-US" sz="1050" spc="1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游戏设计者部分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8175" y="1293495"/>
            <a:ext cx="113626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隐形量表：内在的加权评价机制</a:t>
            </a:r>
            <a:endParaRPr lang="zh-CN" altLang="en-US" sz="3200"/>
          </a:p>
          <a:p>
            <a:r>
              <a:rPr lang="zh-CN" altLang="en-US" sz="3200"/>
              <a:t>为何需要隐形：人格的影响</a:t>
            </a:r>
            <a:endParaRPr lang="zh-CN" altLang="en-US" sz="3200"/>
          </a:p>
          <a:p>
            <a:r>
              <a:rPr lang="zh-CN" altLang="en-US" sz="3200"/>
              <a:t>玩家行动与内在经济：衡量的指标</a:t>
            </a:r>
            <a:endParaRPr lang="zh-CN" altLang="en-US" sz="3200"/>
          </a:p>
          <a:p>
            <a:r>
              <a:rPr lang="zh-CN" altLang="en-US" sz="3200"/>
              <a:t>更好的模拟：心理统计学、心理测量学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游戏设计者部分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71855" y="1465580"/>
            <a:ext cx="1105725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更合理的机制，更好的玩家社区</a:t>
            </a:r>
            <a:endParaRPr lang="zh-CN" altLang="en-US" sz="3200"/>
          </a:p>
          <a:p>
            <a:r>
              <a:rPr lang="zh-CN" altLang="en-US" sz="3200"/>
              <a:t>破坏和建设都</a:t>
            </a:r>
            <a:r>
              <a:rPr lang="zh-CN" altLang="en-US" sz="3200"/>
              <a:t>是符合逻辑的需求</a:t>
            </a:r>
            <a:endParaRPr lang="zh-CN" altLang="en-US" sz="3200"/>
          </a:p>
          <a:p>
            <a:r>
              <a:rPr lang="zh-CN" altLang="en-US" sz="3200"/>
              <a:t>玩家想从其他人那里得到什么？</a:t>
            </a:r>
            <a:endParaRPr lang="zh-CN" altLang="en-US" sz="3200"/>
          </a:p>
          <a:p>
            <a:r>
              <a:rPr lang="zh-CN" altLang="en-US" sz="3200"/>
              <a:t>游戏在游戏外产生的影响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9310" y="3270250"/>
            <a:ext cx="5592445" cy="321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游戏设计者部分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0895" y="1374140"/>
            <a:ext cx="111182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一个理想的目标玩家（仅存在于想象）</a:t>
            </a:r>
            <a:endParaRPr lang="zh-CN" altLang="en-US" sz="3200"/>
          </a:p>
          <a:p>
            <a:r>
              <a:rPr lang="en-US" altLang="zh-CN" sz="3200"/>
              <a:t>1.</a:t>
            </a:r>
            <a:r>
              <a:rPr lang="zh-CN" altLang="en-US" sz="3200"/>
              <a:t>为你指明应当如何设计</a:t>
            </a:r>
            <a:endParaRPr lang="zh-CN" altLang="en-US" sz="3200"/>
          </a:p>
          <a:p>
            <a:r>
              <a:rPr lang="en-US" altLang="zh-CN" sz="3200"/>
              <a:t>2.</a:t>
            </a:r>
            <a:r>
              <a:rPr lang="zh-CN" altLang="en-US" sz="3200"/>
              <a:t>帮你进行迭代</a:t>
            </a:r>
            <a:endParaRPr lang="zh-CN" altLang="en-US" sz="3200"/>
          </a:p>
          <a:p>
            <a:r>
              <a:rPr lang="en-US" altLang="zh-CN" sz="3200"/>
              <a:t>3.</a:t>
            </a:r>
            <a:r>
              <a:rPr lang="zh-CN" altLang="en-US" sz="3200"/>
              <a:t>确定你的目标玩家：人格在选择游戏时就已经发挥作用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游戏设计者部分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67055" y="1363980"/>
            <a:ext cx="11362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我们还能为玩家做什么？：心理健康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546735" y="1998345"/>
            <a:ext cx="11382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整合与解离：监测玩家的心理健康</a:t>
            </a:r>
            <a:endParaRPr lang="zh-CN" altLang="en-US" sz="3200"/>
          </a:p>
          <a:p>
            <a:r>
              <a:rPr lang="zh-CN" altLang="en-US" sz="3200"/>
              <a:t>勇气与自信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游戏设计者部分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82980" y="1435100"/>
            <a:ext cx="1087374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最后的说明：为什么使用九型人格？</a:t>
            </a:r>
            <a:endParaRPr lang="zh-CN" altLang="en-US" sz="3200"/>
          </a:p>
          <a:p>
            <a:r>
              <a:rPr lang="en-US" altLang="zh-CN" sz="3200"/>
              <a:t>1.</a:t>
            </a:r>
            <a:r>
              <a:rPr lang="zh-CN" altLang="en-US" sz="3200"/>
              <a:t>个人爱好</a:t>
            </a:r>
            <a:endParaRPr lang="zh-CN" altLang="en-US" sz="3200"/>
          </a:p>
          <a:p>
            <a:r>
              <a:rPr lang="en-US" altLang="zh-CN" sz="3200"/>
              <a:t>2.</a:t>
            </a:r>
            <a:r>
              <a:rPr lang="zh-CN" altLang="en-US" sz="3200"/>
              <a:t>有理论支撑：</a:t>
            </a:r>
            <a:endParaRPr lang="zh-CN" altLang="en-US" sz="3200"/>
          </a:p>
          <a:p>
            <a:endParaRPr lang="zh-CN" altLang="en-US" sz="3200"/>
          </a:p>
          <a:p>
            <a:r>
              <a:rPr lang="en-US" altLang="zh-CN" sz="3200"/>
              <a:t>3.</a:t>
            </a:r>
            <a:r>
              <a:rPr lang="zh-CN" altLang="en-US" sz="3200"/>
              <a:t>简单：好理解；代码好实现</a:t>
            </a:r>
            <a:endParaRPr lang="zh-CN" altLang="en-US" sz="3200"/>
          </a:p>
          <a:p>
            <a:r>
              <a:rPr lang="en-US" altLang="zh-CN" sz="3200"/>
              <a:t>4.</a:t>
            </a:r>
            <a:r>
              <a:rPr lang="zh-CN" altLang="en-US" sz="3200"/>
              <a:t>全面：考虑不同心理状态</a:t>
            </a:r>
            <a:endParaRPr lang="zh-CN" altLang="en-US" sz="3200"/>
          </a:p>
        </p:txBody>
      </p:sp>
      <p:sp>
        <p:nvSpPr>
          <p:cNvPr id="4" name="左大括号 3"/>
          <p:cNvSpPr/>
          <p:nvPr/>
        </p:nvSpPr>
        <p:spPr>
          <a:xfrm>
            <a:off x="3648075" y="2132965"/>
            <a:ext cx="864235" cy="12236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695825" y="2132965"/>
            <a:ext cx="3787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弗洛伊德</a:t>
            </a:r>
            <a:endParaRPr lang="zh-CN" altLang="en-US" sz="2400"/>
          </a:p>
          <a:p>
            <a:r>
              <a:rPr lang="zh-CN" altLang="en-US" sz="2400"/>
              <a:t>荣格</a:t>
            </a:r>
            <a:endParaRPr lang="zh-CN" altLang="en-US" sz="2400"/>
          </a:p>
          <a:p>
            <a:r>
              <a:rPr lang="zh-CN" altLang="en-US" sz="2400"/>
              <a:t>卡伦·霍妮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294531" y="1282434"/>
            <a:ext cx="1667375" cy="1667375"/>
          </a:xfrm>
          <a:prstGeom prst="ellipse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65932" y="339658"/>
            <a:ext cx="15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BUSINESS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27265" y="1913890"/>
            <a:ext cx="40303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2024.8.25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86095" y="2865722"/>
            <a:ext cx="6472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渔阳体 W01" pitchFamily="18" charset="-122"/>
                <a:ea typeface="仓耳渔阳体 W01" pitchFamily="18" charset="-122"/>
                <a:sym typeface="Arial" panose="020B0604020202020204"/>
              </a:rPr>
              <a:t>谢谢观看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渔阳体 W01" pitchFamily="18" charset="-122"/>
              <a:ea typeface="仓耳渔阳体 W01" pitchFamily="18" charset="-122"/>
              <a:sym typeface="Arial" panose="020B0604020202020204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85885" y="4236191"/>
            <a:ext cx="4541267" cy="338554"/>
            <a:chOff x="983432" y="3956831"/>
            <a:chExt cx="4541266" cy="338554"/>
          </a:xfrm>
        </p:grpSpPr>
        <p:sp>
          <p:nvSpPr>
            <p:cNvPr id="11" name="文本框 10"/>
            <p:cNvSpPr txBox="1"/>
            <p:nvPr/>
          </p:nvSpPr>
          <p:spPr>
            <a:xfrm>
              <a:off x="983432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商务总结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85435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项目报告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87438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岗位竞选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289440" y="3956831"/>
              <a:ext cx="12352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述职报告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2151527" y="4003862"/>
              <a:ext cx="1071" cy="2444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3253530" y="4003862"/>
              <a:ext cx="1071" cy="2444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4355533" y="4003862"/>
              <a:ext cx="1071" cy="2444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5938373" y="4613561"/>
            <a:ext cx="54193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900" spc="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WORK REPORT BUSINESS REPORT GENERAL BUSINESS STYLE MONTHLY REPORT ANNUAL REPORT BUSINESS PLAN PROJECT PLAN PROJECT REPORT COMPLETION REPORT</a:t>
            </a:r>
            <a:endParaRPr lang="zh-CN" altLang="en-US" sz="900" spc="1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840418" y="5505878"/>
            <a:ext cx="1303895" cy="418540"/>
            <a:chOff x="9264352" y="5197258"/>
            <a:chExt cx="1303895" cy="418540"/>
          </a:xfrm>
        </p:grpSpPr>
        <p:sp>
          <p:nvSpPr>
            <p:cNvPr id="20" name="矩形: 圆角 19"/>
            <p:cNvSpPr/>
            <p:nvPr/>
          </p:nvSpPr>
          <p:spPr>
            <a:xfrm>
              <a:off x="9264352" y="5197258"/>
              <a:ext cx="1303895" cy="418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8100000" sx="101000" sy="101000" algn="tr" rotWithShape="0">
                <a:srgbClr val="0889AC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264352" y="5268029"/>
              <a:ext cx="1303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rgbClr val="3F34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汇报人</a:t>
              </a:r>
              <a:r>
                <a:rPr lang="zh-CN" altLang="en-US" sz="1100" dirty="0" smtClean="0">
                  <a:solidFill>
                    <a:srgbClr val="3F34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：第一</a:t>
              </a:r>
              <a:r>
                <a:rPr lang="en-US" altLang="zh-CN" sz="1100" dirty="0" smtClean="0">
                  <a:solidFill>
                    <a:srgbClr val="3F34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PPT</a:t>
              </a:r>
              <a:endParaRPr lang="zh-CN" altLang="en-US" sz="1100" dirty="0">
                <a:solidFill>
                  <a:srgbClr val="3F34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78635" y="332657"/>
            <a:ext cx="15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BUSINESS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45993" y="2204864"/>
            <a:ext cx="6465795" cy="2062776"/>
            <a:chOff x="-165153" y="1366293"/>
            <a:chExt cx="6465795" cy="2062776"/>
          </a:xfrm>
        </p:grpSpPr>
        <p:sp>
          <p:nvSpPr>
            <p:cNvPr id="7" name="文本框 6"/>
            <p:cNvSpPr txBox="1"/>
            <p:nvPr/>
          </p:nvSpPr>
          <p:spPr>
            <a:xfrm>
              <a:off x="1664356" y="1366293"/>
              <a:ext cx="46362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PART 01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65153" y="2660719"/>
              <a:ext cx="6437413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玩家分类的部分</a:t>
              </a:r>
              <a:endParaRPr lang="zh-CN" altLang="en-US" sz="4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02059" y="5563158"/>
            <a:ext cx="64813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050" spc="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WORK REPORT BUSINESS REPORT GENERAL BUSINESS STYLE MONTHLY REPORT ANNUAL REPORT PROJECT REPORT COMPLETION REPORT</a:t>
            </a:r>
            <a:endParaRPr lang="zh-CN" altLang="en-US" sz="1050" spc="1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玩家分类的部分</a:t>
            </a:r>
            <a:endParaRPr lang="zh-CN" altLang="en-US" sz="32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3F34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28015" y="1455420"/>
            <a:ext cx="1122870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建立玩家心理分类，或者说区分玩家类型是必不可少的</a:t>
            </a:r>
            <a:endParaRPr lang="zh-CN" altLang="en-US" sz="4400"/>
          </a:p>
          <a:p>
            <a:r>
              <a:rPr lang="en-US" altLang="zh-CN" sz="4400"/>
              <a:t>1.</a:t>
            </a:r>
            <a:r>
              <a:rPr lang="zh-CN" altLang="en-US" sz="4400"/>
              <a:t>量身定做的游戏体验</a:t>
            </a:r>
            <a:endParaRPr lang="zh-CN" altLang="en-US" sz="4400"/>
          </a:p>
          <a:p>
            <a:r>
              <a:rPr lang="en-US" altLang="zh-CN" sz="4400"/>
              <a:t>2.</a:t>
            </a:r>
            <a:r>
              <a:rPr lang="zh-CN" altLang="en-US" sz="4400"/>
              <a:t>更加精准的玩家侧写</a:t>
            </a:r>
            <a:r>
              <a:rPr lang="en-US" altLang="zh-CN" sz="4400"/>
              <a:t>=</a:t>
            </a:r>
            <a:r>
              <a:rPr lang="zh-CN" altLang="en-US" sz="4400"/>
              <a:t>更准确的数据反馈</a:t>
            </a:r>
            <a:r>
              <a:rPr lang="en-US" altLang="zh-CN" sz="4400"/>
              <a:t>=</a:t>
            </a:r>
            <a:r>
              <a:rPr lang="zh-CN" altLang="en-US" sz="4400"/>
              <a:t>更少的迭代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玩家分类的部分</a:t>
            </a:r>
            <a:endParaRPr lang="zh-CN" altLang="en-US" sz="32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3F34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28015" y="1455420"/>
            <a:ext cx="11228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从</a:t>
            </a:r>
            <a:r>
              <a:rPr lang="en-US" altLang="zh-CN" sz="2400"/>
              <a:t>Bartle</a:t>
            </a:r>
            <a:r>
              <a:rPr lang="zh-CN" altLang="en-US" sz="2400"/>
              <a:t>玩家类型开始：四大类型</a:t>
            </a:r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9030" y="2085975"/>
            <a:ext cx="6825615" cy="4542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5" y="2389505"/>
            <a:ext cx="4372610" cy="3424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玩家分类的部分</a:t>
            </a:r>
            <a:endParaRPr lang="zh-CN" altLang="en-US" sz="32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3F34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28015" y="1455420"/>
            <a:ext cx="11228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之后的研究：</a:t>
            </a:r>
            <a:r>
              <a:rPr lang="en-US" altLang="zh-CN" sz="2400"/>
              <a:t>Nick Yee</a:t>
            </a:r>
            <a:r>
              <a:rPr lang="zh-CN" altLang="en-US" sz="2400"/>
              <a:t>博士在</a:t>
            </a:r>
            <a:r>
              <a:rPr lang="en-US" altLang="zh-CN" sz="2400"/>
              <a:t>GDC</a:t>
            </a:r>
            <a:r>
              <a:rPr lang="zh-CN" altLang="en-US" sz="2400"/>
              <a:t>上的演讲</a:t>
            </a:r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1915795"/>
            <a:ext cx="4565650" cy="2323465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4352290"/>
            <a:ext cx="692975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rcRect l="22956" r="17343"/>
          <a:stretch>
            <a:fillRect/>
          </a:stretch>
        </p:blipFill>
        <p:spPr>
          <a:xfrm>
            <a:off x="6764020" y="633730"/>
            <a:ext cx="4714875" cy="409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70585" y="527685"/>
            <a:ext cx="950722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Nick Yee的GDC演讲：</a:t>
            </a:r>
            <a:endParaRPr lang="zh-CN" altLang="en-US" sz="3600"/>
          </a:p>
          <a:p>
            <a:r>
              <a:rPr lang="zh-CN" altLang="en-US" sz="3600"/>
              <a:t>https://www.gdcvault.com/play/1025742/A-Deep-Dive-into-the</a:t>
            </a:r>
            <a:endParaRPr lang="zh-CN" altLang="en-US" sz="3600"/>
          </a:p>
          <a:p>
            <a:r>
              <a:rPr lang="zh-CN" altLang="en-US" sz="3600"/>
              <a:t>Nick Yee的在线量表测试：https://apps.quanticfoundry.com/zh-hans/surveys/answer/gamerprofile/</a:t>
            </a:r>
            <a:endParaRPr lang="zh-CN" altLang="en-US" sz="3600"/>
          </a:p>
          <a:p>
            <a:r>
              <a:rPr lang="zh-CN" altLang="en-US" sz="3600"/>
              <a:t>巴图模型原版论文：</a:t>
            </a:r>
            <a:endParaRPr lang="zh-CN" altLang="en-US" sz="3600"/>
          </a:p>
          <a:p>
            <a:r>
              <a:rPr lang="zh-CN" altLang="en-US" sz="3600"/>
              <a:t>http://mud.co.uk/richard/hcds.htm</a:t>
            </a:r>
            <a:endParaRPr lang="zh-CN" altLang="en-US" sz="3600"/>
          </a:p>
          <a:p>
            <a:r>
              <a:rPr lang="zh-CN" altLang="en-US" sz="3600"/>
              <a:t>进不去</a:t>
            </a:r>
            <a:r>
              <a:rPr lang="zh-CN" altLang="en-US" sz="3600"/>
              <a:t>可能得用梯子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78635" y="332657"/>
            <a:ext cx="153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BUSINESS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45993" y="2204864"/>
            <a:ext cx="6465795" cy="2062776"/>
            <a:chOff x="-165153" y="1366293"/>
            <a:chExt cx="6465795" cy="2062776"/>
          </a:xfrm>
        </p:grpSpPr>
        <p:sp>
          <p:nvSpPr>
            <p:cNvPr id="7" name="文本框 6"/>
            <p:cNvSpPr txBox="1"/>
            <p:nvPr/>
          </p:nvSpPr>
          <p:spPr>
            <a:xfrm>
              <a:off x="1664356" y="1366293"/>
              <a:ext cx="46362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PART 02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-165153" y="2660719"/>
              <a:ext cx="6437413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cs typeface="+mn-ea"/>
                  <a:sym typeface="Arial" panose="020B0604020202020204"/>
                </a:rPr>
                <a:t>九型人格简介</a:t>
              </a:r>
              <a:endParaRPr lang="zh-CN" altLang="en-US" dirty="0">
                <a:solidFill>
                  <a:schemeClr val="bg1"/>
                </a:solidFill>
                <a:cs typeface="+mn-ea"/>
                <a:sym typeface="Arial" panose="020B0604020202020204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02059" y="5563158"/>
            <a:ext cx="64813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050" spc="1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WORK REPORT BUSINESS REPORT GENERAL BUSINESS STYLE MONTHLY REPORT ANNUAL REPORT PROJECT REPORT COMPLETION REPORT</a:t>
            </a:r>
            <a:endParaRPr lang="zh-CN" altLang="en-US" sz="1050" spc="1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7805" y="476885"/>
            <a:ext cx="2952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3F3455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九型人格简介</a:t>
            </a:r>
            <a:endParaRPr lang="zh-CN" altLang="en-US" sz="3200" dirty="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377" y="535242"/>
            <a:ext cx="847711" cy="738664"/>
            <a:chOff x="1062186" y="887468"/>
            <a:chExt cx="912375" cy="795011"/>
          </a:xfrm>
        </p:grpSpPr>
        <p:sp>
          <p:nvSpPr>
            <p:cNvPr id="9" name="椭圆 8"/>
            <p:cNvSpPr/>
            <p:nvPr/>
          </p:nvSpPr>
          <p:spPr>
            <a:xfrm>
              <a:off x="1062186" y="887468"/>
              <a:ext cx="795011" cy="795011"/>
            </a:xfrm>
            <a:prstGeom prst="ellipse">
              <a:avLst/>
            </a:prstGeom>
            <a:solidFill>
              <a:srgbClr val="465F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459691" y="1141640"/>
              <a:ext cx="514870" cy="514870"/>
            </a:xfrm>
            <a:prstGeom prst="ellipse">
              <a:avLst/>
            </a:prstGeom>
            <a:solidFill>
              <a:srgbClr val="5893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2015" y="1394460"/>
            <a:ext cx="1097470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玩家类型与九型人格有什么关系？</a:t>
            </a:r>
            <a:endParaRPr lang="zh-CN" altLang="en-US" sz="4400"/>
          </a:p>
          <a:p>
            <a:r>
              <a:rPr lang="en-US" altLang="zh-CN" sz="4400"/>
              <a:t>1.</a:t>
            </a:r>
            <a:r>
              <a:rPr lang="zh-CN" altLang="en-US" sz="4400"/>
              <a:t>九型人格的三元组很好解释了三种玩家分类</a:t>
            </a:r>
            <a:endParaRPr lang="zh-CN" altLang="en-US" sz="4400"/>
          </a:p>
          <a:p>
            <a:r>
              <a:rPr lang="en-US" altLang="zh-CN" sz="4400"/>
              <a:t>2.</a:t>
            </a:r>
            <a:r>
              <a:rPr lang="zh-CN" altLang="en-US" sz="4400"/>
              <a:t>九型人格理论解释了巴图玩家分类的深层次原因</a:t>
            </a:r>
            <a:endParaRPr lang="zh-CN" altLang="en-US" sz="4400"/>
          </a:p>
          <a:p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2756</Words>
  <Application>WPS 演示</Application>
  <PresentationFormat>自定义</PresentationFormat>
  <Paragraphs>243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18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Arial</vt:lpstr>
      <vt:lpstr>仓耳渔阳体 W01</vt:lpstr>
      <vt:lpstr>Arial Unicode MS</vt:lpstr>
      <vt:lpstr>等线 Light</vt:lpstr>
      <vt:lpstr>等线</vt:lpstr>
      <vt:lpstr>Calibri</vt:lpstr>
      <vt:lpstr>第一PPT，www.1ppt.com</vt:lpstr>
      <vt:lpstr>自定义设计方案</vt:lpstr>
      <vt:lpstr>1_第一PPT，www.1ppt.com</vt:lpstr>
      <vt:lpstr>2_第一PPT，www.1ppt.com</vt:lpstr>
      <vt:lpstr>3_第一PPT，www.1ppt.com</vt:lpstr>
      <vt:lpstr>4_第一PPT，www.1ppt.com</vt:lpstr>
      <vt:lpstr>5_第一PPT，www.1ppt.com</vt:lpstr>
      <vt:lpstr>7_第一PPT，www.1ppt.com</vt:lpstr>
      <vt:lpstr>8_第一PPT，www.1ppt.com</vt:lpstr>
      <vt:lpstr>10_第一PPT，www.1ppt.com</vt:lpstr>
      <vt:lpstr>11_第一PPT，www.1ppt.com</vt:lpstr>
      <vt:lpstr>12_第一PPT，www.1ppt.com</vt:lpstr>
      <vt:lpstr>13_第一PPT，www.1ppt.com</vt:lpstr>
      <vt:lpstr>14_第一PPT，www.1ppt.com</vt:lpstr>
      <vt:lpstr>15_第一PPT，www.1ppt.com</vt:lpstr>
      <vt:lpstr>16_第一PPT，www.1ppt.com</vt:lpstr>
      <vt:lpstr>6_第一PPT，www.1ppt.com</vt:lpstr>
      <vt:lpstr>17_第一PPT，www.1ppt.com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第一PPT，www.1ppt.com</dc:creator>
  <cp:keywords>www.1ppt.com</cp:keywords>
  <dc:description>第一PPT</dc:description>
  <cp:lastModifiedBy>现实的理想主义者</cp:lastModifiedBy>
  <cp:revision>10</cp:revision>
  <dcterms:created xsi:type="dcterms:W3CDTF">2022-03-05T00:58:00Z</dcterms:created>
  <dcterms:modified xsi:type="dcterms:W3CDTF">2024-08-25T11:50:54Z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